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8" r:id="rId3"/>
    <p:sldId id="334" r:id="rId4"/>
    <p:sldId id="309" r:id="rId5"/>
    <p:sldId id="341" r:id="rId6"/>
    <p:sldId id="337" r:id="rId7"/>
    <p:sldId id="356" r:id="rId8"/>
    <p:sldId id="324" r:id="rId9"/>
    <p:sldId id="360" r:id="rId10"/>
    <p:sldId id="359" r:id="rId11"/>
    <p:sldId id="357" r:id="rId12"/>
    <p:sldId id="362" r:id="rId13"/>
    <p:sldId id="358" r:id="rId14"/>
    <p:sldId id="323" r:id="rId15"/>
    <p:sldId id="340" r:id="rId16"/>
    <p:sldId id="328" r:id="rId17"/>
    <p:sldId id="346" r:id="rId18"/>
    <p:sldId id="349" r:id="rId19"/>
    <p:sldId id="350" r:id="rId20"/>
    <p:sldId id="351" r:id="rId21"/>
    <p:sldId id="355" r:id="rId22"/>
    <p:sldId id="361" r:id="rId23"/>
    <p:sldId id="363" r:id="rId24"/>
    <p:sldId id="347" r:id="rId25"/>
    <p:sldId id="308" r:id="rId26"/>
    <p:sldId id="338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C5"/>
    <a:srgbClr val="A14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7" autoAdjust="0"/>
    <p:restoredTop sz="81734" autoAdjust="0"/>
  </p:normalViewPr>
  <p:slideViewPr>
    <p:cSldViewPr snapToGrid="0" snapToObjects="1">
      <p:cViewPr>
        <p:scale>
          <a:sx n="81" d="100"/>
          <a:sy n="81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8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83736-5901-1440-9825-F6D0BA7C15E6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D96F597-9A25-E94F-9B5A-E58267CCBFAE}">
      <dgm:prSet custT="1"/>
      <dgm:spPr/>
      <dgm:t>
        <a:bodyPr/>
        <a:lstStyle/>
        <a:p>
          <a:pPr algn="ctr" defTabSz="914400">
            <a:buNone/>
          </a:pPr>
          <a:r>
            <a:rPr lang="en-US" sz="3900" b="0" i="0" dirty="0" smtClean="0">
              <a:latin typeface="Arial" pitchFamily="34" charset="0"/>
              <a:ea typeface="+mn-ea"/>
              <a:cs typeface="Arial" pitchFamily="34" charset="0"/>
            </a:rPr>
            <a:t>San Diego</a:t>
          </a:r>
          <a:endParaRPr lang="en-US" sz="3900" b="0" i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DE0643A5-BC53-C442-8CDD-D975900DB3E2}" type="parTrans" cxnId="{C151D8A1-5D73-534F-8D93-153331B474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02FD121-6D7C-1847-BBF5-1D885D1CE0AA}" type="sibTrans" cxnId="{C151D8A1-5D73-534F-8D93-153331B474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D42CE21-F34F-FF4D-9BC8-B28E91D9E3C0}">
      <dgm:prSet custT="1"/>
      <dgm:spPr/>
      <dgm:t>
        <a:bodyPr/>
        <a:lstStyle/>
        <a:p>
          <a:pPr algn="l" defTabSz="914400">
            <a:buNone/>
          </a:pP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CommuniCare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Advantage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FDD19D00-B4BA-3942-A228-213DFE60D409}" type="parTrans" cxnId="{982F0D5A-8089-CA42-9F2D-5A9D0997B25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F67A30-070A-2941-93C3-F4EBC88467E4}" type="sibTrans" cxnId="{982F0D5A-8089-CA42-9F2D-5A9D0997B25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0668F35-FA63-084E-9C38-5ADF4EB61507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Care 1st Cal MediConnect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94BBEE71-BFD0-3F4B-9C26-771957CD69A0}" type="parTrans" cxnId="{844FAFD4-C233-1E48-AEAD-CDED9C4B09F1}">
      <dgm:prSet/>
      <dgm:spPr/>
      <dgm:t>
        <a:bodyPr/>
        <a:lstStyle/>
        <a:p>
          <a:endParaRPr lang="en-US"/>
        </a:p>
      </dgm:t>
    </dgm:pt>
    <dgm:pt modelId="{4105C0F6-BDEA-F84C-AF8D-6E3BD5DBC013}" type="sibTrans" cxnId="{844FAFD4-C233-1E48-AEAD-CDED9C4B09F1}">
      <dgm:prSet/>
      <dgm:spPr/>
      <dgm:t>
        <a:bodyPr/>
        <a:lstStyle/>
        <a:p>
          <a:endParaRPr lang="en-US"/>
        </a:p>
      </dgm:t>
    </dgm:pt>
    <dgm:pt modelId="{17FB2969-4E0F-9D42-AEA3-05FD22DB3C74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Health Net Cal MediConnect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CCE7318C-8284-7F4A-9989-F6678029006B}" type="parTrans" cxnId="{D99562F2-AC97-D342-873C-43AC6EE758E5}">
      <dgm:prSet/>
      <dgm:spPr/>
      <dgm:t>
        <a:bodyPr/>
        <a:lstStyle/>
        <a:p>
          <a:endParaRPr lang="en-US"/>
        </a:p>
      </dgm:t>
    </dgm:pt>
    <dgm:pt modelId="{E6BB51E0-94F3-8243-BC21-7D977893F17A}" type="sibTrans" cxnId="{D99562F2-AC97-D342-873C-43AC6EE758E5}">
      <dgm:prSet/>
      <dgm:spPr/>
      <dgm:t>
        <a:bodyPr/>
        <a:lstStyle/>
        <a:p>
          <a:endParaRPr lang="en-US"/>
        </a:p>
      </dgm:t>
    </dgm:pt>
    <dgm:pt modelId="{6A1386E8-4779-F047-AE1D-15F6B0AD1299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Molina Dual Options 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33872E3A-43EF-F940-ADC4-FD39E51E4BFE}" type="parTrans" cxnId="{6AC7CABD-B3DD-A94E-9260-439A323937FA}">
      <dgm:prSet/>
      <dgm:spPr/>
      <dgm:t>
        <a:bodyPr/>
        <a:lstStyle/>
        <a:p>
          <a:endParaRPr lang="en-US"/>
        </a:p>
      </dgm:t>
    </dgm:pt>
    <dgm:pt modelId="{36526B32-484E-E144-8AF4-BA503DABA2D9}" type="sibTrans" cxnId="{6AC7CABD-B3DD-A94E-9260-439A323937FA}">
      <dgm:prSet/>
      <dgm:spPr/>
      <dgm:t>
        <a:bodyPr/>
        <a:lstStyle/>
        <a:p>
          <a:endParaRPr lang="en-US"/>
        </a:p>
      </dgm:t>
    </dgm:pt>
    <dgm:pt modelId="{E23EA26D-942B-B840-944B-3FF42C9218DF}" type="pres">
      <dgm:prSet presAssocID="{46883736-5901-1440-9825-F6D0BA7C1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5A80B-115A-CD48-8220-26562D9F50A1}" type="pres">
      <dgm:prSet presAssocID="{DD96F597-9A25-E94F-9B5A-E58267CCBF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F16AF-35C6-AE41-A093-7A032F0E2B4B}" type="pres">
      <dgm:prSet presAssocID="{DD96F597-9A25-E94F-9B5A-E58267CCBFA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E7D81-1151-814B-AA0D-DDB99518D0A6}" type="presOf" srcId="{6D42CE21-F34F-FF4D-9BC8-B28E91D9E3C0}" destId="{05BF16AF-35C6-AE41-A093-7A032F0E2B4B}" srcOrd="0" destOrd="0" presId="urn:microsoft.com/office/officeart/2005/8/layout/vList2"/>
    <dgm:cxn modelId="{982F0D5A-8089-CA42-9F2D-5A9D0997B25D}" srcId="{DD96F597-9A25-E94F-9B5A-E58267CCBFAE}" destId="{6D42CE21-F34F-FF4D-9BC8-B28E91D9E3C0}" srcOrd="0" destOrd="0" parTransId="{FDD19D00-B4BA-3942-A228-213DFE60D409}" sibTransId="{40F67A30-070A-2941-93C3-F4EBC88467E4}"/>
    <dgm:cxn modelId="{C151D8A1-5D73-534F-8D93-153331B474BE}" srcId="{46883736-5901-1440-9825-F6D0BA7C15E6}" destId="{DD96F597-9A25-E94F-9B5A-E58267CCBFAE}" srcOrd="0" destOrd="0" parTransId="{DE0643A5-BC53-C442-8CDD-D975900DB3E2}" sibTransId="{502FD121-6D7C-1847-BBF5-1D885D1CE0AA}"/>
    <dgm:cxn modelId="{E0813701-28CE-CD40-8400-D852AB7567CC}" type="presOf" srcId="{60668F35-FA63-084E-9C38-5ADF4EB61507}" destId="{05BF16AF-35C6-AE41-A093-7A032F0E2B4B}" srcOrd="0" destOrd="1" presId="urn:microsoft.com/office/officeart/2005/8/layout/vList2"/>
    <dgm:cxn modelId="{FA86EAC1-71E1-9544-A4A4-E8E6F132FA9B}" type="presOf" srcId="{46883736-5901-1440-9825-F6D0BA7C15E6}" destId="{E23EA26D-942B-B840-944B-3FF42C9218DF}" srcOrd="0" destOrd="0" presId="urn:microsoft.com/office/officeart/2005/8/layout/vList2"/>
    <dgm:cxn modelId="{844FAFD4-C233-1E48-AEAD-CDED9C4B09F1}" srcId="{DD96F597-9A25-E94F-9B5A-E58267CCBFAE}" destId="{60668F35-FA63-084E-9C38-5ADF4EB61507}" srcOrd="1" destOrd="0" parTransId="{94BBEE71-BFD0-3F4B-9C26-771957CD69A0}" sibTransId="{4105C0F6-BDEA-F84C-AF8D-6E3BD5DBC013}"/>
    <dgm:cxn modelId="{01D0CE53-EBB9-7E45-AC11-82D7C5F41426}" type="presOf" srcId="{DD96F597-9A25-E94F-9B5A-E58267CCBFAE}" destId="{2FA5A80B-115A-CD48-8220-26562D9F50A1}" srcOrd="0" destOrd="0" presId="urn:microsoft.com/office/officeart/2005/8/layout/vList2"/>
    <dgm:cxn modelId="{6AC7CABD-B3DD-A94E-9260-439A323937FA}" srcId="{DD96F597-9A25-E94F-9B5A-E58267CCBFAE}" destId="{6A1386E8-4779-F047-AE1D-15F6B0AD1299}" srcOrd="3" destOrd="0" parTransId="{33872E3A-43EF-F940-ADC4-FD39E51E4BFE}" sibTransId="{36526B32-484E-E144-8AF4-BA503DABA2D9}"/>
    <dgm:cxn modelId="{587D4B90-74AB-1347-9FFB-E57C81037925}" type="presOf" srcId="{6A1386E8-4779-F047-AE1D-15F6B0AD1299}" destId="{05BF16AF-35C6-AE41-A093-7A032F0E2B4B}" srcOrd="0" destOrd="3" presId="urn:microsoft.com/office/officeart/2005/8/layout/vList2"/>
    <dgm:cxn modelId="{D99562F2-AC97-D342-873C-43AC6EE758E5}" srcId="{DD96F597-9A25-E94F-9B5A-E58267CCBFAE}" destId="{17FB2969-4E0F-9D42-AEA3-05FD22DB3C74}" srcOrd="2" destOrd="0" parTransId="{CCE7318C-8284-7F4A-9989-F6678029006B}" sibTransId="{E6BB51E0-94F3-8243-BC21-7D977893F17A}"/>
    <dgm:cxn modelId="{72C3779D-49B4-DA4A-BE90-60D4404C8C46}" type="presOf" srcId="{17FB2969-4E0F-9D42-AEA3-05FD22DB3C74}" destId="{05BF16AF-35C6-AE41-A093-7A032F0E2B4B}" srcOrd="0" destOrd="2" presId="urn:microsoft.com/office/officeart/2005/8/layout/vList2"/>
    <dgm:cxn modelId="{BEB8A53F-C056-434D-95CA-5C309A0FB176}" type="presParOf" srcId="{E23EA26D-942B-B840-944B-3FF42C9218DF}" destId="{2FA5A80B-115A-CD48-8220-26562D9F50A1}" srcOrd="0" destOrd="0" presId="urn:microsoft.com/office/officeart/2005/8/layout/vList2"/>
    <dgm:cxn modelId="{A6C0A3A5-E024-DA4A-8E21-115B50E3E8CA}" type="presParOf" srcId="{E23EA26D-942B-B840-944B-3FF42C9218DF}" destId="{05BF16AF-35C6-AE41-A093-7A032F0E2B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83736-5901-1440-9825-F6D0BA7C15E6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D96F597-9A25-E94F-9B5A-E58267CCBFAE}">
      <dgm:prSet custT="1"/>
      <dgm:spPr/>
      <dgm:t>
        <a:bodyPr/>
        <a:lstStyle/>
        <a:p>
          <a:pPr algn="ctr" defTabSz="914400">
            <a:buNone/>
          </a:pPr>
          <a:r>
            <a:rPr lang="en-US" sz="4300" b="0" i="0" noProof="0" dirty="0" smtClean="0">
              <a:latin typeface="Arial" pitchFamily="34" charset="0"/>
              <a:ea typeface="+mn-ea"/>
              <a:cs typeface="Arial" pitchFamily="34" charset="0"/>
            </a:rPr>
            <a:t>San Diego</a:t>
          </a:r>
          <a:endParaRPr lang="vi-VN" sz="43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DE0643A5-BC53-C442-8CDD-D975900DB3E2}" type="parTrans" cxnId="{C151D8A1-5D73-534F-8D93-153331B474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02FD121-6D7C-1847-BBF5-1D885D1CE0AA}" type="sibTrans" cxnId="{C151D8A1-5D73-534F-8D93-153331B474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D42CE21-F34F-FF4D-9BC8-B28E91D9E3C0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Chương Trình </a:t>
          </a:r>
          <a:r>
            <a:rPr lang="en-US" sz="2800" dirty="0" smtClean="0">
              <a:latin typeface="Trebuchet MS"/>
              <a:cs typeface="Trebuchet MS"/>
            </a:rPr>
            <a:t>Community Health Group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FDD19D00-B4BA-3942-A228-213DFE60D409}" type="parTrans" cxnId="{982F0D5A-8089-CA42-9F2D-5A9D0997B25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F67A30-070A-2941-93C3-F4EBC88467E4}" type="sibTrans" cxnId="{982F0D5A-8089-CA42-9F2D-5A9D0997B25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8753E7F-8939-1D45-86EF-A5A3916B7FA9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Health Net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8D0D2DCB-FEC6-0843-B08A-CA5E4781BB86}" type="parTrans" cxnId="{6E91A16C-E834-1147-AC50-FC77FFFEE588}">
      <dgm:prSet/>
      <dgm:spPr/>
      <dgm:t>
        <a:bodyPr/>
        <a:lstStyle/>
        <a:p>
          <a:endParaRPr lang="en-US"/>
        </a:p>
      </dgm:t>
    </dgm:pt>
    <dgm:pt modelId="{6784A233-E837-9747-9180-1ED64628F818}" type="sibTrans" cxnId="{6E91A16C-E834-1147-AC50-FC77FFFEE588}">
      <dgm:prSet/>
      <dgm:spPr/>
      <dgm:t>
        <a:bodyPr/>
        <a:lstStyle/>
        <a:p>
          <a:endParaRPr lang="en-US"/>
        </a:p>
      </dgm:t>
    </dgm:pt>
    <dgm:pt modelId="{9990900E-3E9F-F94E-9F80-2D57D8DD4D36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Chương Trình Sức Khỏe Molina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4CA1483B-CBD2-6344-98A7-0A0AC9C51C50}" type="parTrans" cxnId="{2408167C-CFB5-7645-B7D1-D9F22F246060}">
      <dgm:prSet/>
      <dgm:spPr/>
      <dgm:t>
        <a:bodyPr/>
        <a:lstStyle/>
        <a:p>
          <a:endParaRPr lang="en-US"/>
        </a:p>
      </dgm:t>
    </dgm:pt>
    <dgm:pt modelId="{8093BA30-C00F-D548-BC51-3D4494CE1C24}" type="sibTrans" cxnId="{2408167C-CFB5-7645-B7D1-D9F22F246060}">
      <dgm:prSet/>
      <dgm:spPr/>
      <dgm:t>
        <a:bodyPr/>
        <a:lstStyle/>
        <a:p>
          <a:endParaRPr lang="en-US"/>
        </a:p>
      </dgm:t>
    </dgm:pt>
    <dgm:pt modelId="{6C700FDE-0C3F-A748-ACC2-2DB32F441D4B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Chương Trình Sức Khỏe Care 1</a:t>
          </a:r>
          <a:r>
            <a:rPr lang="vi-VN" sz="2800" b="0" i="0" baseline="30000" noProof="0" dirty="0" smtClean="0">
              <a:latin typeface="Arial" pitchFamily="34" charset="0"/>
              <a:ea typeface="+mn-ea"/>
              <a:cs typeface="Arial" pitchFamily="34" charset="0"/>
            </a:rPr>
            <a:t>st</a:t>
          </a:r>
          <a:r>
            <a:rPr lang="vi-VN" sz="2800" b="0" i="0" baseline="0" noProof="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endParaRPr lang="vi-VN" sz="2800" b="0" i="0" baseline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6DCD9D19-0EC6-8241-85FE-507FBFAB9D29}" type="parTrans" cxnId="{6EE558A0-6740-9740-9C98-C4B2E3B5F1A7}">
      <dgm:prSet/>
      <dgm:spPr/>
      <dgm:t>
        <a:bodyPr/>
        <a:lstStyle/>
        <a:p>
          <a:endParaRPr lang="en-US"/>
        </a:p>
      </dgm:t>
    </dgm:pt>
    <dgm:pt modelId="{93BDCA73-1BFB-8244-BDDF-F900EAE85A03}" type="sibTrans" cxnId="{6EE558A0-6740-9740-9C98-C4B2E3B5F1A7}">
      <dgm:prSet/>
      <dgm:spPr/>
      <dgm:t>
        <a:bodyPr/>
        <a:lstStyle/>
        <a:p>
          <a:endParaRPr lang="en-US"/>
        </a:p>
      </dgm:t>
    </dgm:pt>
    <dgm:pt modelId="{AC8BABC6-6426-8B4D-AACE-00E76A0BAC73}">
      <dgm:prSet custT="1"/>
      <dgm:spPr/>
      <dgm:t>
        <a:bodyPr/>
        <a:lstStyle/>
        <a:p>
          <a:pPr algn="l" defTabSz="914400">
            <a:buNone/>
          </a:pPr>
          <a:r>
            <a:rPr lang="vi-VN" sz="2800" b="0" i="0" noProof="0" dirty="0" smtClean="0">
              <a:latin typeface="Arial" pitchFamily="34" charset="0"/>
              <a:ea typeface="+mn-ea"/>
              <a:cs typeface="Arial" pitchFamily="34" charset="0"/>
            </a:rPr>
            <a:t>Kaiser Permanente</a:t>
          </a:r>
          <a:endParaRPr lang="vi-VN" sz="28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248C8856-BF05-5746-8F5D-85BA2740C270}" type="parTrans" cxnId="{C7247546-2070-2C41-93EC-07AA05740F79}">
      <dgm:prSet/>
      <dgm:spPr/>
      <dgm:t>
        <a:bodyPr/>
        <a:lstStyle/>
        <a:p>
          <a:endParaRPr lang="en-US"/>
        </a:p>
      </dgm:t>
    </dgm:pt>
    <dgm:pt modelId="{3F54CA7D-2765-6B4E-AB98-8FFE7A50E332}" type="sibTrans" cxnId="{C7247546-2070-2C41-93EC-07AA05740F79}">
      <dgm:prSet/>
      <dgm:spPr/>
      <dgm:t>
        <a:bodyPr/>
        <a:lstStyle/>
        <a:p>
          <a:endParaRPr lang="en-US"/>
        </a:p>
      </dgm:t>
    </dgm:pt>
    <dgm:pt modelId="{E23EA26D-942B-B840-944B-3FF42C9218DF}" type="pres">
      <dgm:prSet presAssocID="{46883736-5901-1440-9825-F6D0BA7C1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5A80B-115A-CD48-8220-26562D9F50A1}" type="pres">
      <dgm:prSet presAssocID="{DD96F597-9A25-E94F-9B5A-E58267CCBF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F16AF-35C6-AE41-A093-7A032F0E2B4B}" type="pres">
      <dgm:prSet presAssocID="{DD96F597-9A25-E94F-9B5A-E58267CCBFA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D28BD-61B0-4943-AE7D-ED9D701E7862}" type="presOf" srcId="{9990900E-3E9F-F94E-9F80-2D57D8DD4D36}" destId="{05BF16AF-35C6-AE41-A093-7A032F0E2B4B}" srcOrd="0" destOrd="4" presId="urn:microsoft.com/office/officeart/2005/8/layout/vList2"/>
    <dgm:cxn modelId="{982F0D5A-8089-CA42-9F2D-5A9D0997B25D}" srcId="{DD96F597-9A25-E94F-9B5A-E58267CCBFAE}" destId="{6D42CE21-F34F-FF4D-9BC8-B28E91D9E3C0}" srcOrd="0" destOrd="0" parTransId="{FDD19D00-B4BA-3942-A228-213DFE60D409}" sibTransId="{40F67A30-070A-2941-93C3-F4EBC88467E4}"/>
    <dgm:cxn modelId="{2408167C-CFB5-7645-B7D1-D9F22F246060}" srcId="{DD96F597-9A25-E94F-9B5A-E58267CCBFAE}" destId="{9990900E-3E9F-F94E-9F80-2D57D8DD4D36}" srcOrd="4" destOrd="0" parTransId="{4CA1483B-CBD2-6344-98A7-0A0AC9C51C50}" sibTransId="{8093BA30-C00F-D548-BC51-3D4494CE1C24}"/>
    <dgm:cxn modelId="{C151D8A1-5D73-534F-8D93-153331B474BE}" srcId="{46883736-5901-1440-9825-F6D0BA7C15E6}" destId="{DD96F597-9A25-E94F-9B5A-E58267CCBFAE}" srcOrd="0" destOrd="0" parTransId="{DE0643A5-BC53-C442-8CDD-D975900DB3E2}" sibTransId="{502FD121-6D7C-1847-BBF5-1D885D1CE0AA}"/>
    <dgm:cxn modelId="{C7247546-2070-2C41-93EC-07AA05740F79}" srcId="{DD96F597-9A25-E94F-9B5A-E58267CCBFAE}" destId="{AC8BABC6-6426-8B4D-AACE-00E76A0BAC73}" srcOrd="2" destOrd="0" parTransId="{248C8856-BF05-5746-8F5D-85BA2740C270}" sibTransId="{3F54CA7D-2765-6B4E-AB98-8FFE7A50E332}"/>
    <dgm:cxn modelId="{2AEA8F2C-184B-EB42-AB29-D544D27CA6F4}" type="presOf" srcId="{DD96F597-9A25-E94F-9B5A-E58267CCBFAE}" destId="{2FA5A80B-115A-CD48-8220-26562D9F50A1}" srcOrd="0" destOrd="0" presId="urn:microsoft.com/office/officeart/2005/8/layout/vList2"/>
    <dgm:cxn modelId="{86303ED9-3217-4942-823C-00E21826CB54}" type="presOf" srcId="{78753E7F-8939-1D45-86EF-A5A3916B7FA9}" destId="{05BF16AF-35C6-AE41-A093-7A032F0E2B4B}" srcOrd="0" destOrd="3" presId="urn:microsoft.com/office/officeart/2005/8/layout/vList2"/>
    <dgm:cxn modelId="{49BC5910-48FB-054F-A754-095E19E94FFF}" type="presOf" srcId="{46883736-5901-1440-9825-F6D0BA7C15E6}" destId="{E23EA26D-942B-B840-944B-3FF42C9218DF}" srcOrd="0" destOrd="0" presId="urn:microsoft.com/office/officeart/2005/8/layout/vList2"/>
    <dgm:cxn modelId="{6EE558A0-6740-9740-9C98-C4B2E3B5F1A7}" srcId="{DD96F597-9A25-E94F-9B5A-E58267CCBFAE}" destId="{6C700FDE-0C3F-A748-ACC2-2DB32F441D4B}" srcOrd="1" destOrd="0" parTransId="{6DCD9D19-0EC6-8241-85FE-507FBFAB9D29}" sibTransId="{93BDCA73-1BFB-8244-BDDF-F900EAE85A03}"/>
    <dgm:cxn modelId="{14B9C082-4E93-DC4D-8D07-AF3D505A8868}" type="presOf" srcId="{AC8BABC6-6426-8B4D-AACE-00E76A0BAC73}" destId="{05BF16AF-35C6-AE41-A093-7A032F0E2B4B}" srcOrd="0" destOrd="2" presId="urn:microsoft.com/office/officeart/2005/8/layout/vList2"/>
    <dgm:cxn modelId="{6E91A16C-E834-1147-AC50-FC77FFFEE588}" srcId="{DD96F597-9A25-E94F-9B5A-E58267CCBFAE}" destId="{78753E7F-8939-1D45-86EF-A5A3916B7FA9}" srcOrd="3" destOrd="0" parTransId="{8D0D2DCB-FEC6-0843-B08A-CA5E4781BB86}" sibTransId="{6784A233-E837-9747-9180-1ED64628F818}"/>
    <dgm:cxn modelId="{00C93E61-94BA-A146-9C7C-03047AB076C8}" type="presOf" srcId="{6D42CE21-F34F-FF4D-9BC8-B28E91D9E3C0}" destId="{05BF16AF-35C6-AE41-A093-7A032F0E2B4B}" srcOrd="0" destOrd="0" presId="urn:microsoft.com/office/officeart/2005/8/layout/vList2"/>
    <dgm:cxn modelId="{BC57AD5B-2436-9F44-8255-4AAA9C663317}" type="presOf" srcId="{6C700FDE-0C3F-A748-ACC2-2DB32F441D4B}" destId="{05BF16AF-35C6-AE41-A093-7A032F0E2B4B}" srcOrd="0" destOrd="1" presId="urn:microsoft.com/office/officeart/2005/8/layout/vList2"/>
    <dgm:cxn modelId="{88758482-C7D5-BD41-B258-13CEDF1F2002}" type="presParOf" srcId="{E23EA26D-942B-B840-944B-3FF42C9218DF}" destId="{2FA5A80B-115A-CD48-8220-26562D9F50A1}" srcOrd="0" destOrd="0" presId="urn:microsoft.com/office/officeart/2005/8/layout/vList2"/>
    <dgm:cxn modelId="{C1AB47A4-17C8-7F48-A7EE-645FF5FAC364}" type="presParOf" srcId="{E23EA26D-942B-B840-944B-3FF42C9218DF}" destId="{05BF16AF-35C6-AE41-A093-7A032F0E2B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83736-5901-1440-9825-F6D0BA7C15E6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D96F597-9A25-E94F-9B5A-E58267CCBFAE}">
      <dgm:prSet custT="1"/>
      <dgm:spPr/>
      <dgm:t>
        <a:bodyPr/>
        <a:lstStyle/>
        <a:p>
          <a:pPr algn="ctr" defTabSz="914400">
            <a:buNone/>
          </a:pPr>
          <a:r>
            <a:rPr lang="en-US" sz="6500" b="0" i="0" noProof="0" dirty="0" smtClean="0">
              <a:latin typeface="Arial" pitchFamily="34" charset="0"/>
              <a:ea typeface="+mn-ea"/>
              <a:cs typeface="Arial" pitchFamily="34" charset="0"/>
            </a:rPr>
            <a:t>San Diego</a:t>
          </a:r>
          <a:endParaRPr lang="vi-VN" sz="65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DE0643A5-BC53-C442-8CDD-D975900DB3E2}" type="parTrans" cxnId="{C151D8A1-5D73-534F-8D93-153331B474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02FD121-6D7C-1847-BBF5-1D885D1CE0AA}" type="sibTrans" cxnId="{C151D8A1-5D73-534F-8D93-153331B474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67EBBF6-3424-C54C-8970-E4FCD2161DC8}">
      <dgm:prSet custT="1"/>
      <dgm:spPr/>
      <dgm:t>
        <a:bodyPr/>
        <a:lstStyle/>
        <a:p>
          <a:pPr algn="l" defTabSz="914400">
            <a:buNone/>
          </a:pPr>
          <a:endParaRPr lang="vi-VN" sz="32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65FF242A-CC00-664E-AB71-1CAC4D2DC7F9}" type="parTrans" cxnId="{BA0FEE1D-5927-0D49-A563-F4AAE53C8720}">
      <dgm:prSet/>
      <dgm:spPr/>
      <dgm:t>
        <a:bodyPr/>
        <a:lstStyle/>
        <a:p>
          <a:endParaRPr lang="en-US"/>
        </a:p>
      </dgm:t>
    </dgm:pt>
    <dgm:pt modelId="{028ED132-C7AC-ED4E-8181-38D6F4C3BEF2}" type="sibTrans" cxnId="{BA0FEE1D-5927-0D49-A563-F4AAE53C8720}">
      <dgm:prSet/>
      <dgm:spPr/>
      <dgm:t>
        <a:bodyPr/>
        <a:lstStyle/>
        <a:p>
          <a:endParaRPr lang="en-US"/>
        </a:p>
      </dgm:t>
    </dgm:pt>
    <dgm:pt modelId="{534EF7DF-B5E1-4CFA-AF42-AF9E36E09775}">
      <dgm:prSet/>
      <dgm:spPr/>
      <dgm:t>
        <a:bodyPr/>
        <a:lstStyle/>
        <a:p>
          <a:r>
            <a:rPr lang="en-US" smtClean="0">
              <a:latin typeface="Trebuchet MS"/>
              <a:cs typeface="Trebuchet MS"/>
            </a:rPr>
            <a:t>St Paul’s PACE </a:t>
          </a:r>
          <a:endParaRPr lang="en-US" dirty="0">
            <a:latin typeface="Trebuchet MS"/>
            <a:cs typeface="Trebuchet MS"/>
          </a:endParaRPr>
        </a:p>
      </dgm:t>
    </dgm:pt>
    <dgm:pt modelId="{AE9F6F3D-4787-4218-A7FE-1A0D2E06DE98}" type="parTrans" cxnId="{6B080B7F-ABDF-4C4B-83AA-785BFF538645}">
      <dgm:prSet/>
      <dgm:spPr/>
      <dgm:t>
        <a:bodyPr/>
        <a:lstStyle/>
        <a:p>
          <a:endParaRPr lang="en-US"/>
        </a:p>
      </dgm:t>
    </dgm:pt>
    <dgm:pt modelId="{81DC9C32-8677-40A7-BCD8-64A4D7EE6E81}" type="sibTrans" cxnId="{6B080B7F-ABDF-4C4B-83AA-785BFF538645}">
      <dgm:prSet/>
      <dgm:spPr/>
      <dgm:t>
        <a:bodyPr/>
        <a:lstStyle/>
        <a:p>
          <a:endParaRPr lang="en-US"/>
        </a:p>
      </dgm:t>
    </dgm:pt>
    <dgm:pt modelId="{6F4ACC39-DD8C-4474-848D-8BB218773E18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rebuchet MS"/>
              <a:cs typeface="Trebuchet MS"/>
            </a:rPr>
            <a:t>1-619-271-7100</a:t>
          </a:r>
          <a:endParaRPr lang="en-US" dirty="0">
            <a:latin typeface="Trebuchet MS"/>
            <a:cs typeface="Trebuchet MS"/>
          </a:endParaRPr>
        </a:p>
      </dgm:t>
    </dgm:pt>
    <dgm:pt modelId="{FC9DB08C-A755-4F45-B511-80EF3B09D5F4}" type="parTrans" cxnId="{C20A2A76-22E9-428A-A8C3-D27523709580}">
      <dgm:prSet/>
      <dgm:spPr/>
      <dgm:t>
        <a:bodyPr/>
        <a:lstStyle/>
        <a:p>
          <a:endParaRPr lang="en-US"/>
        </a:p>
      </dgm:t>
    </dgm:pt>
    <dgm:pt modelId="{1C4419C8-1044-4DB2-94B2-A1C1FCB77FFD}" type="sibTrans" cxnId="{C20A2A76-22E9-428A-A8C3-D27523709580}">
      <dgm:prSet/>
      <dgm:spPr/>
      <dgm:t>
        <a:bodyPr/>
        <a:lstStyle/>
        <a:p>
          <a:endParaRPr lang="en-US"/>
        </a:p>
      </dgm:t>
    </dgm:pt>
    <dgm:pt modelId="{BB6411C7-9202-451D-87DE-502C9FE0AEF4}">
      <dgm:prSet custT="1"/>
      <dgm:spPr/>
      <dgm:t>
        <a:bodyPr/>
        <a:lstStyle/>
        <a:p>
          <a:pPr algn="l" defTabSz="914400">
            <a:buNone/>
          </a:pPr>
          <a:endParaRPr lang="vi-VN" sz="3200" b="0" i="0" noProof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3AA67F92-83DF-4725-B31B-D30E500EE2F2}" type="parTrans" cxnId="{A2027F23-ED32-463E-81E3-B821677F5AF8}">
      <dgm:prSet/>
      <dgm:spPr/>
      <dgm:t>
        <a:bodyPr/>
        <a:lstStyle/>
        <a:p>
          <a:endParaRPr lang="en-US"/>
        </a:p>
      </dgm:t>
    </dgm:pt>
    <dgm:pt modelId="{E186E919-6678-46F0-980C-1C793E0A3E66}" type="sibTrans" cxnId="{A2027F23-ED32-463E-81E3-B821677F5AF8}">
      <dgm:prSet/>
      <dgm:spPr/>
      <dgm:t>
        <a:bodyPr/>
        <a:lstStyle/>
        <a:p>
          <a:endParaRPr lang="en-US"/>
        </a:p>
      </dgm:t>
    </dgm:pt>
    <dgm:pt modelId="{E23EA26D-942B-B840-944B-3FF42C9218DF}" type="pres">
      <dgm:prSet presAssocID="{46883736-5901-1440-9825-F6D0BA7C1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5A80B-115A-CD48-8220-26562D9F50A1}" type="pres">
      <dgm:prSet presAssocID="{DD96F597-9A25-E94F-9B5A-E58267CCBF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F16AF-35C6-AE41-A093-7A032F0E2B4B}" type="pres">
      <dgm:prSet presAssocID="{DD96F597-9A25-E94F-9B5A-E58267CCBFA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C73AD-E3DF-4E36-8102-AF572A45562A}" type="presOf" srcId="{6F4ACC39-DD8C-4474-848D-8BB218773E18}" destId="{05BF16AF-35C6-AE41-A093-7A032F0E2B4B}" srcOrd="0" destOrd="2" presId="urn:microsoft.com/office/officeart/2005/8/layout/vList2"/>
    <dgm:cxn modelId="{D33E2D38-F104-0E41-BF49-B33DCC3CCB59}" type="presOf" srcId="{DD96F597-9A25-E94F-9B5A-E58267CCBFAE}" destId="{2FA5A80B-115A-CD48-8220-26562D9F50A1}" srcOrd="0" destOrd="0" presId="urn:microsoft.com/office/officeart/2005/8/layout/vList2"/>
    <dgm:cxn modelId="{6B080B7F-ABDF-4C4B-83AA-785BFF538645}" srcId="{DD96F597-9A25-E94F-9B5A-E58267CCBFAE}" destId="{534EF7DF-B5E1-4CFA-AF42-AF9E36E09775}" srcOrd="1" destOrd="0" parTransId="{AE9F6F3D-4787-4218-A7FE-1A0D2E06DE98}" sibTransId="{81DC9C32-8677-40A7-BCD8-64A4D7EE6E81}"/>
    <dgm:cxn modelId="{BA0FEE1D-5927-0D49-A563-F4AAE53C8720}" srcId="{DD96F597-9A25-E94F-9B5A-E58267CCBFAE}" destId="{B67EBBF6-3424-C54C-8970-E4FCD2161DC8}" srcOrd="0" destOrd="0" parTransId="{65FF242A-CC00-664E-AB71-1CAC4D2DC7F9}" sibTransId="{028ED132-C7AC-ED4E-8181-38D6F4C3BEF2}"/>
    <dgm:cxn modelId="{C151D8A1-5D73-534F-8D93-153331B474BE}" srcId="{46883736-5901-1440-9825-F6D0BA7C15E6}" destId="{DD96F597-9A25-E94F-9B5A-E58267CCBFAE}" srcOrd="0" destOrd="0" parTransId="{DE0643A5-BC53-C442-8CDD-D975900DB3E2}" sibTransId="{502FD121-6D7C-1847-BBF5-1D885D1CE0AA}"/>
    <dgm:cxn modelId="{C20A2A76-22E9-428A-A8C3-D27523709580}" srcId="{DD96F597-9A25-E94F-9B5A-E58267CCBFAE}" destId="{6F4ACC39-DD8C-4474-848D-8BB218773E18}" srcOrd="2" destOrd="0" parTransId="{FC9DB08C-A755-4F45-B511-80EF3B09D5F4}" sibTransId="{1C4419C8-1044-4DB2-94B2-A1C1FCB77FFD}"/>
    <dgm:cxn modelId="{684942B4-B3E1-4662-838F-689B151B5971}" type="presOf" srcId="{BB6411C7-9202-451D-87DE-502C9FE0AEF4}" destId="{05BF16AF-35C6-AE41-A093-7A032F0E2B4B}" srcOrd="0" destOrd="3" presId="urn:microsoft.com/office/officeart/2005/8/layout/vList2"/>
    <dgm:cxn modelId="{A2027F23-ED32-463E-81E3-B821677F5AF8}" srcId="{DD96F597-9A25-E94F-9B5A-E58267CCBFAE}" destId="{BB6411C7-9202-451D-87DE-502C9FE0AEF4}" srcOrd="3" destOrd="0" parTransId="{3AA67F92-83DF-4725-B31B-D30E500EE2F2}" sibTransId="{E186E919-6678-46F0-980C-1C793E0A3E66}"/>
    <dgm:cxn modelId="{1B7FDC32-732E-4F60-B807-FEE86E21A17C}" type="presOf" srcId="{534EF7DF-B5E1-4CFA-AF42-AF9E36E09775}" destId="{05BF16AF-35C6-AE41-A093-7A032F0E2B4B}" srcOrd="0" destOrd="1" presId="urn:microsoft.com/office/officeart/2005/8/layout/vList2"/>
    <dgm:cxn modelId="{A13A6218-CD61-0A47-B3DF-754228E4CCDD}" type="presOf" srcId="{B67EBBF6-3424-C54C-8970-E4FCD2161DC8}" destId="{05BF16AF-35C6-AE41-A093-7A032F0E2B4B}" srcOrd="0" destOrd="0" presId="urn:microsoft.com/office/officeart/2005/8/layout/vList2"/>
    <dgm:cxn modelId="{CF2E849A-5798-6B49-A8E0-02F869832CEA}" type="presOf" srcId="{46883736-5901-1440-9825-F6D0BA7C15E6}" destId="{E23EA26D-942B-B840-944B-3FF42C9218DF}" srcOrd="0" destOrd="0" presId="urn:microsoft.com/office/officeart/2005/8/layout/vList2"/>
    <dgm:cxn modelId="{6BE9E424-062F-5249-96B6-5DFF4BF8B1E0}" type="presParOf" srcId="{E23EA26D-942B-B840-944B-3FF42C9218DF}" destId="{2FA5A80B-115A-CD48-8220-26562D9F50A1}" srcOrd="0" destOrd="0" presId="urn:microsoft.com/office/officeart/2005/8/layout/vList2"/>
    <dgm:cxn modelId="{EEE18A60-9079-504A-9A20-1A00BDDC2C22}" type="presParOf" srcId="{E23EA26D-942B-B840-944B-3FF42C9218DF}" destId="{05BF16AF-35C6-AE41-A093-7A032F0E2B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A80B-115A-CD48-8220-26562D9F50A1}">
      <dsp:nvSpPr>
        <dsp:cNvPr id="0" name=""/>
        <dsp:cNvSpPr/>
      </dsp:nvSpPr>
      <dsp:spPr>
        <a:xfrm>
          <a:off x="0" y="490346"/>
          <a:ext cx="6350244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dirty="0" smtClean="0">
              <a:latin typeface="Arial" pitchFamily="34" charset="0"/>
              <a:ea typeface="+mn-ea"/>
              <a:cs typeface="Arial" pitchFamily="34" charset="0"/>
            </a:rPr>
            <a:t>San Diego</a:t>
          </a:r>
          <a:endParaRPr lang="en-US" sz="3900" b="0" i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59399" y="549745"/>
        <a:ext cx="6231446" cy="1098002"/>
      </dsp:txXfrm>
    </dsp:sp>
    <dsp:sp modelId="{05BF16AF-35C6-AE41-A093-7A032F0E2B4B}">
      <dsp:nvSpPr>
        <dsp:cNvPr id="0" name=""/>
        <dsp:cNvSpPr/>
      </dsp:nvSpPr>
      <dsp:spPr>
        <a:xfrm>
          <a:off x="0" y="1707146"/>
          <a:ext cx="6350244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20" tIns="35560" rIns="199136" bIns="35560" numCol="1" spcCol="1270" anchor="t" anchorCtr="0">
          <a:noAutofit/>
        </a:bodyPr>
        <a:lstStyle/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CommuniCare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Advantage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Care 1st Cal MediConnect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Health Net Cal MediConnect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Molina Dual Options 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707146"/>
        <a:ext cx="6350244" cy="1816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A80B-115A-CD48-8220-26562D9F50A1}">
      <dsp:nvSpPr>
        <dsp:cNvPr id="0" name=""/>
        <dsp:cNvSpPr/>
      </dsp:nvSpPr>
      <dsp:spPr>
        <a:xfrm>
          <a:off x="0" y="274297"/>
          <a:ext cx="6383867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San Diego</a:t>
          </a:r>
          <a:endParaRPr lang="vi-VN" sz="4300" b="0" i="0" kern="1200" noProof="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59399" y="333696"/>
        <a:ext cx="6265069" cy="1098002"/>
      </dsp:txXfrm>
    </dsp:sp>
    <dsp:sp modelId="{05BF16AF-35C6-AE41-A093-7A032F0E2B4B}">
      <dsp:nvSpPr>
        <dsp:cNvPr id="0" name=""/>
        <dsp:cNvSpPr/>
      </dsp:nvSpPr>
      <dsp:spPr>
        <a:xfrm>
          <a:off x="0" y="1491097"/>
          <a:ext cx="6383867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88" tIns="35560" rIns="199136" bIns="35560" numCol="1" spcCol="1270" anchor="t" anchorCtr="0">
          <a:noAutofit/>
        </a:bodyPr>
        <a:lstStyle/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Chương Trình </a:t>
          </a:r>
          <a:r>
            <a:rPr lang="en-US" sz="2800" kern="1200" dirty="0" smtClean="0">
              <a:latin typeface="Trebuchet MS"/>
              <a:cs typeface="Trebuchet MS"/>
            </a:rPr>
            <a:t>Community Health Group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Chương Trình Sức Khỏe Care 1</a:t>
          </a:r>
          <a:r>
            <a:rPr lang="vi-VN" sz="2800" b="0" i="0" kern="1200" baseline="30000" noProof="0" dirty="0" smtClean="0">
              <a:latin typeface="Arial" pitchFamily="34" charset="0"/>
              <a:ea typeface="+mn-ea"/>
              <a:cs typeface="Arial" pitchFamily="34" charset="0"/>
            </a:rPr>
            <a:t>st</a:t>
          </a:r>
          <a:r>
            <a:rPr lang="vi-VN" sz="2800" b="0" i="0" kern="1200" baseline="0" noProof="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endParaRPr lang="vi-VN" sz="2800" b="0" i="0" kern="1200" baseline="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Kaiser Permanente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Health Net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8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Chương Trình Sức Khỏe Molina</a:t>
          </a:r>
          <a:endParaRPr lang="vi-VN" sz="2800" b="0" i="0" kern="1200" noProof="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491097"/>
        <a:ext cx="6383867" cy="2623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A80B-115A-CD48-8220-26562D9F50A1}">
      <dsp:nvSpPr>
        <dsp:cNvPr id="0" name=""/>
        <dsp:cNvSpPr/>
      </dsp:nvSpPr>
      <dsp:spPr>
        <a:xfrm>
          <a:off x="0" y="136421"/>
          <a:ext cx="7048500" cy="152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noProof="0" dirty="0" smtClean="0">
              <a:latin typeface="Arial" pitchFamily="34" charset="0"/>
              <a:ea typeface="+mn-ea"/>
              <a:cs typeface="Arial" pitchFamily="34" charset="0"/>
            </a:rPr>
            <a:t>San Diego</a:t>
          </a:r>
          <a:endParaRPr lang="vi-VN" sz="6500" b="0" i="0" kern="1200" noProof="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74249" y="210670"/>
        <a:ext cx="6900002" cy="1372502"/>
      </dsp:txXfrm>
    </dsp:sp>
    <dsp:sp modelId="{05BF16AF-35C6-AE41-A093-7A032F0E2B4B}">
      <dsp:nvSpPr>
        <dsp:cNvPr id="0" name=""/>
        <dsp:cNvSpPr/>
      </dsp:nvSpPr>
      <dsp:spPr>
        <a:xfrm>
          <a:off x="0" y="1657421"/>
          <a:ext cx="704850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790" tIns="40640" rIns="227584" bIns="40640" numCol="1" spcCol="1270" anchor="t" anchorCtr="0">
          <a:noAutofit/>
        </a:bodyPr>
        <a:lstStyle/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vi-VN" sz="3200" b="0" i="0" kern="1200" noProof="0" dirty="0">
            <a:latin typeface="Arial" pitchFamily="34" charset="0"/>
            <a:ea typeface="+mn-ea"/>
            <a:cs typeface="Arial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smtClean="0">
              <a:latin typeface="Trebuchet MS"/>
              <a:cs typeface="Trebuchet MS"/>
            </a:rPr>
            <a:t>St Paul’s PACE </a:t>
          </a:r>
          <a:endParaRPr lang="en-US" sz="3600" kern="1200" dirty="0">
            <a:latin typeface="Trebuchet MS"/>
            <a:cs typeface="Trebuchet MS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smtClean="0">
              <a:solidFill>
                <a:srgbClr val="000000"/>
              </a:solidFill>
              <a:latin typeface="Trebuchet MS"/>
              <a:cs typeface="Trebuchet MS"/>
            </a:rPr>
            <a:t>1-619-271-7100</a:t>
          </a:r>
          <a:endParaRPr lang="en-US" sz="3600" kern="1200" dirty="0">
            <a:latin typeface="Trebuchet MS"/>
            <a:cs typeface="Trebuchet MS"/>
          </a:endParaRPr>
        </a:p>
        <a:p>
          <a:pPr marL="285750" lvl="1" indent="-2857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vi-VN" sz="3200" b="0" i="0" kern="1200" noProof="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657421"/>
        <a:ext cx="7048500" cy="222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E3DC-2857-9F41-A9AC-1CE107ED04A1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E0B7-22D3-FB44-A896-B2714A18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61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FC94C-B84E-0444-AC32-36DE52A1A495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3AF2A-854D-9C41-8F2D-010ECD0F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9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6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9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AF2A-854D-9C41-8F2D-010ECD0FC1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AF2A-854D-9C41-8F2D-010ECD0FC1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700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0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700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64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AF2A-854D-9C41-8F2D-010ECD0FC1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7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AF2A-854D-9C41-8F2D-010ECD0FC1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16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AF2A-854D-9C41-8F2D-010ECD0FC1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02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AF2A-854D-9C41-8F2D-010ECD0FC1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0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AF2A-854D-9C41-8F2D-010ECD0FC1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0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79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60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23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23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90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0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0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9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6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6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70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C93AF2A-854D-9C41-8F2D-010ECD0FC129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7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05CB6D42-C76D-7F47-82A6-56DD0600A10D}" type="datetime1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1B35-3C0F-F040-AC9D-BA464A6268A2}" type="datetime1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4CE8-4059-FB42-99A5-A52D7DB0726E}" type="datetime1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E990-D4BC-CB4E-A7D9-8F7C5D126166}" type="datetime1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C537-8EA3-8341-B730-5876FF7D64D2}" type="datetime1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89D5-AA85-5E47-8410-E81BEC55FB51}" type="datetime1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FE0-D067-0148-B27E-31A5F39FB2F2}" type="datetime1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EC63F730-8B89-AF4B-B17C-FE39A90159E3}" type="datetime1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DFFB-AD47-7141-B731-607D3BBD4C5E}" type="datetime1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3340-471C-DD4A-A5AC-8511E5219E33}" type="datetime1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374-EB98-034B-8B79-EC7E8B7D43A5}" type="datetime1">
              <a:rPr lang="en-US" smtClean="0"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6EDF-6CC9-9D4F-A052-0D9AC38F6DC1}" type="datetime1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A29F-8388-9549-AE97-34A330522B06}" type="datetime1">
              <a:rPr lang="en-US" smtClean="0"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6D6B-3C76-B94A-86C4-ADEABDE31F44}" type="datetime1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1947C0A-713C-2843-877A-D3BF1F077979}" type="datetime1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lduals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vi-VN" sz="5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Sáng Kiến Chăm </a:t>
            </a:r>
            <a:r>
              <a:rPr lang="en-US" sz="5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vi-VN" sz="5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Sóc Phối Hợp </a:t>
            </a:r>
            <a:r>
              <a:rPr lang="en-US" sz="5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vi-VN" sz="5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 California</a:t>
            </a:r>
            <a:endParaRPr lang="vi-VN" sz="5400" b="0" i="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 defTabSz="914400">
              <a:spcBef>
                <a:spcPts val="3"/>
              </a:spcBef>
              <a:buNone/>
            </a:pPr>
            <a:r>
              <a:rPr lang="vi-VN" sz="2400" b="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Hạt </a:t>
            </a:r>
            <a:r>
              <a:rPr lang="en-US" sz="2400" b="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San Diego</a:t>
            </a:r>
            <a:endParaRPr lang="vi-VN" sz="2400" b="0" i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12" y="4509911"/>
            <a:ext cx="1408113" cy="1371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9400" y="258909"/>
            <a:ext cx="3556000" cy="1334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10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34262" y="320348"/>
            <a:ext cx="3723566" cy="8325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vi-VN" sz="36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Medi-Cal 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20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Dịch Vụ Và Hỗ Trợ 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20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Dài Hạn Có Quản Lý</a:t>
            </a:r>
            <a:endParaRPr lang="vi-VN" sz="20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1805255"/>
            <a:ext cx="3556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defTabSz="9144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vi-VN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Đối tượng: </a:t>
            </a:r>
          </a:p>
          <a:p>
            <a:pPr marL="804672" lvl="1" indent="-347472" algn="l" defTabSz="9144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vi-VN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chỉ tham gia Medi-Cal</a:t>
            </a:r>
          </a:p>
          <a:p>
            <a:pPr marL="804672" lvl="1" indent="-347472" algn="l" defTabSz="9144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vi-VN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Hoặc nếu quý vị tham gia Medicare và Medi-Cal và quý vị không tham gia Cal MediConnect</a:t>
            </a:r>
          </a:p>
          <a:p>
            <a:pPr marL="283464" indent="-283464" algn="l" defTabSz="914400">
              <a:lnSpc>
                <a:spcPct val="110000"/>
              </a:lnSpc>
              <a:buFont typeface="Arial"/>
              <a:buChar char="•"/>
            </a:pPr>
            <a:endParaRPr lang="vi-VN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algn="l" defTabSz="9144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vi-VN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Bắt buộc </a:t>
            </a:r>
            <a:endParaRPr lang="vi-VN" b="1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91000" y="564517"/>
            <a:ext cx="4328994" cy="5662812"/>
          </a:xfrm>
        </p:spPr>
        <p:txBody>
          <a:bodyPr>
            <a:normAutofit/>
          </a:bodyPr>
          <a:lstStyle/>
          <a:p>
            <a:pPr marL="347472" indent="-347472" algn="l" defTabSz="914400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200" b="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Điều này chỉ ảnh hưởng đến các dịch vụ Medi-Cal.</a:t>
            </a:r>
          </a:p>
          <a:p>
            <a:pPr marL="347472" indent="-347472" algn="l" defTabSz="914400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200" b="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Quý vị sẽ tiếp tục nhận được các dịch vụ Medi-Cal như trước, giờ đây những dịch vụ này sẽ thông qua một chương trình sức khỏe. </a:t>
            </a:r>
          </a:p>
          <a:p>
            <a:pPr marL="347472" indent="-347472">
              <a:lnSpc>
                <a:spcPct val="110000"/>
              </a:lnSpc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200" b="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tham gia cả Medicare và Medi-Cal và quý vị chọn tham gia chương trình này, bác sĩ, bệnh viện</a:t>
            </a:r>
            <a:r>
              <a:rPr lang="vi-VN" altLang="zh-CN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200" b="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và các dịch vụ Medicare khác sẽ giữ nguyên như hiện tại. </a:t>
            </a:r>
            <a:endParaRPr lang="vi-VN" sz="2200" b="0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medi-cal-c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7" y="4941929"/>
            <a:ext cx="2375467" cy="13362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716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7089CF">
                    <a:lumMod val="60000"/>
                  </a:srgbClr>
                </a:solidFill>
                <a:latin typeface="Calisto MT"/>
                <a:ea typeface="+mn-ea"/>
                <a:cs typeface="+mn-cs"/>
              </a:rPr>
              <a:t>11</a:t>
            </a:fld>
            <a:endParaRPr lang="en-US" sz="1200" b="0" i="0">
              <a:solidFill>
                <a:srgbClr val="7089CF">
                  <a:lumMod val="60000"/>
                </a:srgbClr>
              </a:solidFill>
              <a:latin typeface="Calisto MT"/>
              <a:ea typeface="+mn-ea"/>
              <a:cs typeface="+mn-cs"/>
            </a:endParaRPr>
          </a:p>
        </p:txBody>
      </p:sp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6" y="1298158"/>
            <a:ext cx="2614643" cy="1894282"/>
          </a:xfrm>
          <a:prstGeom prst="rect">
            <a:avLst/>
          </a:prstGeom>
        </p:spPr>
      </p:pic>
      <p:pic>
        <p:nvPicPr>
          <p:cNvPr id="4" name="Picture 3" descr="medi-cal-car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7" y="1397097"/>
            <a:ext cx="2375467" cy="13362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8" y="3306740"/>
            <a:ext cx="3733801" cy="2763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Medicare bao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gồm </a:t>
            </a:r>
            <a:r>
              <a:rPr lang="vi-VN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Phần D,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sẽ </a:t>
            </a:r>
            <a:r>
              <a:rPr lang="vi-VN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giữ nguyên</a:t>
            </a:r>
          </a:p>
          <a:p>
            <a:r>
              <a:rPr lang="vi-VN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Quý vị sẽ tiếp tục sử dụng nhà các nhà cung cấp Medicare như trước</a:t>
            </a:r>
          </a:p>
          <a:p>
            <a:r>
              <a:rPr lang="vi-VN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Các phúc lợi Medi-Cal của quý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vị </a:t>
            </a:r>
            <a:r>
              <a:rPr lang="vi-VN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hiện tại được ấn định cho chương trình sức khỏe Medi-Cal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3704" y="5227447"/>
            <a:ext cx="22225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Kaiser </a:t>
            </a:r>
          </a:p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Permanente</a:t>
            </a:r>
            <a:endParaRPr lang="vi-VN" sz="18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6234" y="5058887"/>
            <a:ext cx="22225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Sức Khỏe Care 1</a:t>
            </a:r>
            <a:r>
              <a:rPr lang="vi-VN" sz="1800" b="0" i="0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vi-VN" sz="1800" b="0" i="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3704" y="3753043"/>
            <a:ext cx="22225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>
              <a:buNone/>
            </a:pPr>
            <a:r>
              <a:rPr lang="vi-VN" sz="1800" b="0" i="0" smtClean="0">
                <a:latin typeface="Arial" pitchFamily="34" charset="0"/>
                <a:cs typeface="Arial" pitchFamily="34" charset="0"/>
              </a:rPr>
              <a:t>Health</a:t>
            </a:r>
          </a:p>
          <a:p>
            <a:pPr algn="ctr" defTabSz="914400">
              <a:buNone/>
            </a:pPr>
            <a:r>
              <a:rPr lang="vi-VN" sz="1800" b="0" i="0" smtClean="0">
                <a:latin typeface="Arial" pitchFamily="34" charset="0"/>
                <a:cs typeface="Arial" pitchFamily="34" charset="0"/>
              </a:rPr>
              <a:t> Net</a:t>
            </a:r>
            <a:endParaRPr lang="vi-VN" sz="1800" b="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9577" y="4500479"/>
            <a:ext cx="22225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Sức Khỏe Molina</a:t>
            </a:r>
            <a:endParaRPr lang="vi-VN" sz="18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442077" y="2911060"/>
            <a:ext cx="317500" cy="371264"/>
          </a:xfrm>
          <a:prstGeom prst="down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234262" y="220133"/>
            <a:ext cx="8689604" cy="1090927"/>
          </a:xfrm>
          <a:prstGeom prst="rect">
            <a:avLst/>
          </a:prstGeom>
          <a:solidFill>
            <a:srgbClr val="C6D0EC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vi-VN" sz="2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tham gia Medicare và Medi-Cal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Tùy chọn 2: </a:t>
            </a: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Giữ nguyên Medicare và tham gia chương trình </a:t>
            </a:r>
            <a:r>
              <a:rPr lang="en-US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sức khỏe Medi-Cal</a:t>
            </a:r>
            <a:endParaRPr lang="vi-VN" sz="20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7" y="3900314"/>
            <a:ext cx="2222500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</a:t>
            </a:r>
            <a:r>
              <a:rPr lang="en-US" dirty="0">
                <a:latin typeface="Arial"/>
                <a:cs typeface="Arial"/>
              </a:rPr>
              <a:t>Community Health Group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147769" y="3096692"/>
            <a:ext cx="4698624" cy="5952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buNone/>
            </a:pPr>
            <a:r>
              <a:rPr lang="vi-VN" sz="18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Chỉ ghi danh vào Chương Trình Medi-Cal</a:t>
            </a:r>
            <a:endParaRPr lang="vi-VN" sz="1800" b="1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7089CF">
                    <a:lumMod val="60000"/>
                  </a:srgbClr>
                </a:solidFill>
                <a:latin typeface="Calisto MT"/>
                <a:ea typeface="+mn-ea"/>
                <a:cs typeface="+mn-cs"/>
              </a:rPr>
              <a:t>12</a:t>
            </a:fld>
            <a:endParaRPr lang="en-US" sz="1200" b="0" i="0">
              <a:solidFill>
                <a:srgbClr val="7089CF">
                  <a:lumMod val="60000"/>
                </a:srgbClr>
              </a:solidFill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 descr="medi-cal-c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27" y="1397097"/>
            <a:ext cx="2375467" cy="13362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108327" y="5297784"/>
            <a:ext cx="2589088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Kaiser </a:t>
            </a:r>
          </a:p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Permanente</a:t>
            </a:r>
            <a:endParaRPr lang="vi-VN" sz="18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8326" y="4527961"/>
            <a:ext cx="2889981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Sức Khỏe Care 1</a:t>
            </a:r>
            <a:r>
              <a:rPr lang="vi-VN" sz="1800" b="0" i="0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vi-VN" sz="1800" b="0" i="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4338" y="3753043"/>
            <a:ext cx="2609366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>
              <a:buNone/>
            </a:pPr>
            <a:r>
              <a:rPr lang="vi-VN" sz="1800" b="0" i="0" smtClean="0">
                <a:latin typeface="Arial" pitchFamily="34" charset="0"/>
                <a:cs typeface="Arial" pitchFamily="34" charset="0"/>
              </a:rPr>
              <a:t>Health</a:t>
            </a:r>
          </a:p>
          <a:p>
            <a:pPr algn="ctr" defTabSz="914400">
              <a:buNone/>
            </a:pPr>
            <a:r>
              <a:rPr lang="vi-VN" sz="1800" b="0" i="0" smtClean="0">
                <a:latin typeface="Arial" pitchFamily="34" charset="0"/>
                <a:cs typeface="Arial" pitchFamily="34" charset="0"/>
              </a:rPr>
              <a:t> Net</a:t>
            </a:r>
            <a:endParaRPr lang="vi-VN" sz="1800" b="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4338" y="4500479"/>
            <a:ext cx="2625239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Sức Khỏe Molina</a:t>
            </a:r>
            <a:endParaRPr lang="vi-VN" sz="18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219577" y="2911060"/>
            <a:ext cx="317500" cy="371264"/>
          </a:xfrm>
          <a:prstGeom prst="down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234262" y="220134"/>
            <a:ext cx="8689604" cy="1014524"/>
          </a:xfrm>
          <a:prstGeom prst="rect">
            <a:avLst/>
          </a:prstGeom>
          <a:solidFill>
            <a:srgbClr val="C6D0EC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vi-VN" sz="2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chỉ tham gia Medi-Cal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Quý vị phải chọn chương trình Medi-Cal để hưởng các phúc lợi Medi-Cal </a:t>
            </a:r>
            <a:endParaRPr lang="vi-VN" sz="20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2543" y="3753043"/>
            <a:ext cx="2895765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</a:t>
            </a:r>
            <a:r>
              <a:rPr lang="en-US" dirty="0">
                <a:latin typeface="Arial"/>
                <a:cs typeface="Arial"/>
              </a:rPr>
              <a:t>Community Health Group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20195" y="3127301"/>
            <a:ext cx="4819135" cy="5068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buNone/>
            </a:pPr>
            <a:r>
              <a:rPr lang="vi-VN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Ghi danh vào Chương Trình Medi-Cal</a:t>
            </a:r>
            <a:endParaRPr lang="vi-VN" sz="2000" b="1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13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4157586"/>
              </p:ext>
            </p:extLst>
          </p:nvPr>
        </p:nvGraphicFramePr>
        <p:xfrm>
          <a:off x="1371600" y="1785032"/>
          <a:ext cx="6383867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7888" y="244158"/>
            <a:ext cx="7721667" cy="1339850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Medi-Cal</a:t>
            </a:r>
            <a:endParaRPr lang="vi-VN" sz="48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9400" y="258909"/>
            <a:ext cx="3556000" cy="1334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14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34262" y="318613"/>
            <a:ext cx="3723566" cy="8325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vi-VN" sz="3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PACE 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Chăm Sóc Toàn Diện dành cho Người Cao Niên</a:t>
            </a:r>
            <a:endParaRPr lang="vi-VN" sz="1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17821" y="2963609"/>
            <a:ext cx="2883809" cy="150130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vi-VN" dirty="0">
                <a:solidFill>
                  <a:srgbClr val="000000"/>
                </a:solidFill>
                <a:latin typeface="Arial"/>
                <a:cs typeface="Arial"/>
              </a:rPr>
              <a:t>Đối tượng: nếu quý vị tham gia cả Medicare và Medi-Cal hoặc chỉ Medi-Cal </a:t>
            </a:r>
          </a:p>
          <a:p>
            <a:pPr>
              <a:lnSpc>
                <a:spcPct val="120000"/>
              </a:lnSpc>
            </a:pPr>
            <a:r>
              <a:rPr lang="vi-VN" dirty="0">
                <a:solidFill>
                  <a:srgbClr val="000000"/>
                </a:solidFill>
                <a:latin typeface="Arial"/>
                <a:cs typeface="Arial"/>
              </a:rPr>
              <a:t>Tùy chọn dành cho những người hội đủ điều kiện 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102100" y="2622800"/>
            <a:ext cx="4559300" cy="3176254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algn="l" defTabSz="914400">
              <a:lnSpc>
                <a:spcPct val="140000"/>
              </a:lnSpc>
              <a:buNone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Nếu quý vị:</a:t>
            </a:r>
          </a:p>
          <a:p>
            <a:pPr marL="283464" indent="-283464" algn="l" defTabSz="914400">
              <a:lnSpc>
                <a:spcPct val="140000"/>
              </a:lnSpc>
              <a:buClr>
                <a:srgbClr val="000000"/>
              </a:buClr>
              <a:buFont typeface="Arial"/>
              <a:buChar char="•"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55 tuổi trở lên</a:t>
            </a:r>
          </a:p>
          <a:p>
            <a:pPr marL="283464" indent="-283464" algn="l" defTabSz="914400">
              <a:lnSpc>
                <a:spcPct val="140000"/>
              </a:lnSpc>
              <a:buClr>
                <a:srgbClr val="000000"/>
              </a:buClr>
              <a:buFont typeface="Arial"/>
              <a:buChar char="•"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Sống an toàn tại nhà hoặc tại cộng đồng</a:t>
            </a:r>
          </a:p>
          <a:p>
            <a:pPr marL="283464" indent="-283464" algn="l" defTabSz="914400">
              <a:lnSpc>
                <a:spcPct val="140000"/>
              </a:lnSpc>
              <a:buClr>
                <a:srgbClr val="000000"/>
              </a:buClr>
              <a:buFont typeface="Arial"/>
              <a:buChar char="•"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Cần mức chăm sóc cao đối cho tình trạng khuyết tật hoặc bệnh lý mãn tính</a:t>
            </a:r>
          </a:p>
          <a:p>
            <a:pPr marL="283464" indent="-283464" algn="l" defTabSz="914400">
              <a:lnSpc>
                <a:spcPct val="140000"/>
              </a:lnSpc>
              <a:buClr>
                <a:srgbClr val="000000"/>
              </a:buClr>
              <a:buFont typeface="Arial"/>
              <a:buChar char="•"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Sống trong mã ZIP do chương trình sức khỏe PACE phụ trách </a:t>
            </a:r>
            <a:endParaRPr lang="vi-VN" sz="1800" b="0" i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75100" y="1008495"/>
            <a:ext cx="4799189" cy="134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20000"/>
              </a:lnSpc>
              <a:buNone/>
            </a:pPr>
            <a:r>
              <a:rPr lang="vi-VN" sz="3200" b="0" i="0" dirty="0" smtClean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Quý vị có thể hội đủ điều kiện để ghi danh vào chương trình PACE </a:t>
            </a:r>
            <a:endParaRPr lang="vi-VN" sz="3200" b="0" i="0" dirty="0">
              <a:solidFill>
                <a:srgbClr val="000000"/>
              </a:solidFill>
              <a:latin typeface="Arial" pitchFamily="34" charset="0"/>
              <a:ea typeface="MS PGo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15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48633854"/>
              </p:ext>
            </p:extLst>
          </p:nvPr>
        </p:nvGraphicFramePr>
        <p:xfrm>
          <a:off x="1143000" y="1980476"/>
          <a:ext cx="7048500" cy="401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7888" y="244158"/>
            <a:ext cx="7721667" cy="1339850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PACE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8" y="244158"/>
            <a:ext cx="8592065" cy="1339850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Thời Gian Nhận Thông Báo</a:t>
            </a:r>
            <a:endParaRPr lang="vi-VN" sz="4800" b="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2300"/>
            <a:ext cx="7495999" cy="4204919"/>
          </a:xfrm>
        </p:spPr>
        <p:txBody>
          <a:bodyPr>
            <a:normAutofit/>
          </a:bodyPr>
          <a:lstStyle/>
          <a:p>
            <a:pPr marL="347472" indent="-347472" algn="l" defTabSz="914400">
              <a:lnSpc>
                <a:spcPct val="13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vi-VN" sz="24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Quý vị sẽ nhận được thông báo </a:t>
            </a:r>
            <a:r>
              <a:rPr lang="vi-VN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90, 60 và 30 ngày </a:t>
            </a:r>
            <a:r>
              <a:rPr lang="vi-VN" sz="24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trước ngày quý vị được bao trả.</a:t>
            </a:r>
          </a:p>
          <a:p>
            <a:pPr marL="347472" indent="-347472" algn="l" defTabSz="914400">
              <a:lnSpc>
                <a:spcPct val="13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Đối với hầu hết mọi người, ngày quý vị được bao trả là ngày đầu tiên trong tháng sinh của quý vị. </a:t>
            </a:r>
          </a:p>
          <a:p>
            <a:pPr marL="347472" indent="-347472" algn="l" defTabSz="914400">
              <a:lnSpc>
                <a:spcPct val="13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chính thức về Cal MediConnect của tiểu bang sẽ chỉ được gửi bằng </a:t>
            </a:r>
            <a:r>
              <a:rPr lang="vi-VN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phong bì màu xanh.</a:t>
            </a:r>
            <a:endParaRPr lang="vi-VN" sz="2400" b="1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6914" y="1822399"/>
            <a:ext cx="600483" cy="58841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16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7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3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Tìm Phong Bì Màu Xanh</a:t>
            </a:r>
            <a:endParaRPr lang="vi-VN" sz="43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17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/>
          <a:srcRect l="34054" t="17662" r="30963" b="2232"/>
          <a:stretch/>
        </p:blipFill>
        <p:spPr bwMode="auto">
          <a:xfrm>
            <a:off x="2817010" y="1866900"/>
            <a:ext cx="3431390" cy="4198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1849" y="244158"/>
            <a:ext cx="8608540" cy="1339850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Thông Báo Cal MediConnect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18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3400" y="1957388"/>
            <a:ext cx="2436801" cy="54292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 anchorCtr="0">
            <a:noAutofit/>
          </a:bodyPr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vi-VN" sz="19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Thông Báo 90 Ngày</a:t>
            </a:r>
            <a:endParaRPr lang="vi-VN" sz="19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60DayNoti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12" y="2637775"/>
            <a:ext cx="2471376" cy="3118956"/>
          </a:xfrm>
          <a:prstGeom prst="rect">
            <a:avLst/>
          </a:prstGeom>
        </p:spPr>
      </p:pic>
      <p:pic>
        <p:nvPicPr>
          <p:cNvPr id="16" name="Picture 15" descr="90DayNotic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7" y="2637775"/>
            <a:ext cx="2512200" cy="311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4352" t="18512" r="31457" b="3009"/>
          <a:stretch/>
        </p:blipFill>
        <p:spPr bwMode="auto">
          <a:xfrm>
            <a:off x="6142038" y="2637775"/>
            <a:ext cx="2501664" cy="31189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3334112" y="1958976"/>
            <a:ext cx="2436801" cy="542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374D8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vi-VN" sz="19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Thông Báo 60 Ngày</a:t>
            </a:r>
            <a:endParaRPr lang="vi-VN" sz="19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142038" y="1962152"/>
            <a:ext cx="2436801" cy="542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374D8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vi-VN" sz="19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Thông Báo 30 Ngày</a:t>
            </a:r>
            <a:endParaRPr lang="vi-VN" sz="19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19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345363" cy="133985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Sách Hướng Dẫn Cal MediConnect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uidebookP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9" y="1778000"/>
            <a:ext cx="1855893" cy="2319867"/>
          </a:xfrm>
          <a:prstGeom prst="rect">
            <a:avLst/>
          </a:prstGeom>
        </p:spPr>
      </p:pic>
      <p:pic>
        <p:nvPicPr>
          <p:cNvPr id="6" name="Picture 5" descr="GuidebookP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9" y="2235191"/>
            <a:ext cx="2751892" cy="3437467"/>
          </a:xfrm>
          <a:prstGeom prst="rect">
            <a:avLst/>
          </a:prstGeom>
        </p:spPr>
      </p:pic>
      <p:pic>
        <p:nvPicPr>
          <p:cNvPr id="7" name="Picture 6" descr="Screen Shot 2014-03-12 at 6.29.21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78" y="1941906"/>
            <a:ext cx="3259962" cy="4040994"/>
          </a:xfrm>
          <a:prstGeom prst="rect">
            <a:avLst/>
          </a:prstGeom>
        </p:spPr>
      </p:pic>
      <p:pic>
        <p:nvPicPr>
          <p:cNvPr id="9" name="Picture 8" descr="Guidebookbackcov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5" y="4216400"/>
            <a:ext cx="1718117" cy="2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72490"/>
            <a:ext cx="3566160" cy="832503"/>
          </a:xfrm>
          <a:solidFill>
            <a:srgbClr val="B5C1DF"/>
          </a:solidFill>
          <a:ln>
            <a:solidFill>
              <a:srgbClr val="3C5BB3"/>
            </a:solidFill>
          </a:ln>
        </p:spPr>
        <p:txBody>
          <a:bodyPr/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en-US" sz="36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72490"/>
            <a:ext cx="3566160" cy="832503"/>
          </a:xfrm>
          <a:solidFill>
            <a:srgbClr val="B5C1DF"/>
          </a:solidFill>
          <a:ln>
            <a:solidFill>
              <a:srgbClr val="3C5BB3"/>
            </a:solidFill>
          </a:ln>
        </p:spPr>
        <p:txBody>
          <a:bodyPr/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en-US" sz="36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Medi-Cal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+mj-lt"/>
                <a:ea typeface="+mn-ea"/>
                <a:cs typeface="Arial"/>
              </a:rPr>
              <a:t>2</a:t>
            </a:fld>
            <a:endParaRPr lang="en-US" sz="1200" b="0" i="0" dirty="0">
              <a:solidFill>
                <a:srgbClr val="000000"/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373" y="244158"/>
            <a:ext cx="8616778" cy="133985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Medicare và Medi-Cal Hiện Nay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medi-cal-c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33" y="2927350"/>
            <a:ext cx="3546566" cy="23241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" y="2927350"/>
            <a:ext cx="3492500" cy="23241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92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MLTSS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20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3400" y="1957388"/>
            <a:ext cx="2436801" cy="54292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 anchorCtr="0">
            <a:normAutofit fontScale="77500" lnSpcReduction="20000"/>
          </a:bodyPr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Thông Báo 90 Ngày</a:t>
            </a:r>
            <a:endParaRPr lang="vi-VN" sz="24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3334112" y="1958976"/>
            <a:ext cx="2436801" cy="542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374D8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vi-VN" sz="18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Thông Báo 60 Ngày</a:t>
            </a:r>
            <a:endParaRPr lang="vi-VN" sz="18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142038" y="1962152"/>
            <a:ext cx="2436801" cy="542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374D8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Thông Báo 30 Ngày</a:t>
            </a:r>
            <a:endParaRPr lang="vi-VN" sz="1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MLTSS90Da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7" y="2815574"/>
            <a:ext cx="2498233" cy="3098853"/>
          </a:xfrm>
          <a:prstGeom prst="rect">
            <a:avLst/>
          </a:prstGeom>
        </p:spPr>
      </p:pic>
      <p:pic>
        <p:nvPicPr>
          <p:cNvPr id="17" name="Picture 16" descr="MLTSS60Da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23" y="2804968"/>
            <a:ext cx="2474190" cy="3134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4232" t="18571" r="31458" b="2972"/>
          <a:stretch/>
        </p:blipFill>
        <p:spPr bwMode="auto">
          <a:xfrm>
            <a:off x="6102982" y="2804969"/>
            <a:ext cx="2399669" cy="30751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25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Gọi Đến Các Tùy Chọn Chăm Sóc Sức Khỏe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21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10" y="1968500"/>
            <a:ext cx="8168794" cy="4025900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130000"/>
              </a:lnSpc>
              <a:spcBef>
                <a:spcPts val="2000"/>
              </a:spcBef>
              <a:buNone/>
            </a:pPr>
            <a:r>
              <a:rPr lang="vi-VN" sz="2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Gọi Đến Các Tùy Chọn Chăm Sóc Sức Khỏe để: </a:t>
            </a:r>
          </a:p>
          <a:p>
            <a:pPr lvl="1">
              <a:lnSpc>
                <a:spcPct val="130000"/>
              </a:lnSpc>
            </a:pPr>
            <a:r>
              <a:rPr lang="vi-VN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Ghi danh vào một chương trình Cal MediConnect, hoặc</a:t>
            </a:r>
          </a:p>
          <a:p>
            <a:pPr lvl="1">
              <a:lnSpc>
                <a:spcPct val="130000"/>
              </a:lnSpc>
            </a:pPr>
            <a:r>
              <a:rPr lang="vi-VN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Ghi danh vào một chương trình Medi-Cal (và giữ nguyên Medicare như hiện tại), hoặc</a:t>
            </a:r>
          </a:p>
          <a:p>
            <a:pPr lvl="1">
              <a:lnSpc>
                <a:spcPct val="130000"/>
              </a:lnSpc>
            </a:pPr>
            <a:r>
              <a:rPr lang="vi-VN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Ghi danh vào một chương trình PACE</a:t>
            </a:r>
          </a:p>
          <a:p>
            <a:pPr marL="0" indent="0" algn="ctr" defTabSz="914400">
              <a:lnSpc>
                <a:spcPct val="130000"/>
              </a:lnSpc>
              <a:spcBef>
                <a:spcPts val="2000"/>
              </a:spcBef>
              <a:buNone/>
            </a:pPr>
            <a:r>
              <a:rPr lang="vi-VN" sz="28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1-844-580-7272</a:t>
            </a:r>
            <a:endParaRPr lang="vi-VN" sz="2800" b="1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3" y="244158"/>
            <a:ext cx="8625016" cy="133985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Sử dụng Mẫu Lựa Chọn để Chọn Chương Trình quý vị Muốn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68500"/>
            <a:ext cx="7700191" cy="4387849"/>
          </a:xfrm>
        </p:spPr>
        <p:txBody>
          <a:bodyPr>
            <a:normAutofit fontScale="92500"/>
          </a:bodyPr>
          <a:lstStyle/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tham gia </a:t>
            </a:r>
            <a:r>
              <a:rPr lang="vi-VN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cả Medicare và Medi-Cal </a:t>
            </a: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và quý vị không làm gì:</a:t>
            </a:r>
          </a:p>
          <a:p>
            <a:pPr lvl="1">
              <a:lnSpc>
                <a:spcPct val="120000"/>
              </a:lnSpc>
            </a:pPr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Quý vị sẽ được ấn định tham gia một chương trình Cal MediConnect phù hợp nhất với quý vị. </a:t>
            </a:r>
          </a:p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</a:t>
            </a:r>
            <a:r>
              <a:rPr lang="vi-VN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chỉ tham gia Medi-cal </a:t>
            </a: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và quý vị không làm gì:</a:t>
            </a:r>
          </a:p>
          <a:p>
            <a:pPr lvl="1">
              <a:lnSpc>
                <a:spcPct val="120000"/>
              </a:lnSpc>
            </a:pPr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Quý vị sẽ được ấn định tham gia một chương trình Medi-Cal phù hợp nhất với quý vị. </a:t>
            </a:r>
          </a:p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 cách này </a:t>
            </a:r>
            <a:r>
              <a:rPr lang="vi-VN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quý vị sẽ không mất </a:t>
            </a: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các phúc lợi hoặc dịch vụ Medicare hoặc Medi-Cal. </a:t>
            </a:r>
          </a:p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endParaRPr lang="vi-VN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22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7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Screen Shot 2014-04-01 at 1.51.4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54" y="269631"/>
            <a:ext cx="5638800" cy="60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3" y="244158"/>
            <a:ext cx="7755370" cy="133985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Yêu Cầu Chương Trình </a:t>
            </a:r>
            <a:r>
              <a:rPr lang="en-US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Sức Khỏe Trợ Giúp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10" y="1968500"/>
            <a:ext cx="8168794" cy="4025900"/>
          </a:xfrm>
        </p:spPr>
        <p:txBody>
          <a:bodyPr>
            <a:noAutofit/>
          </a:bodyPr>
          <a:lstStyle/>
          <a:p>
            <a:pPr marL="347472" indent="-347472" algn="l" defTabSz="914400">
              <a:lnSpc>
                <a:spcPct val="13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Cal MediConnect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Care 1st Cal MediConnect	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1-800-605-2556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</a:t>
            </a:r>
            <a:r>
              <a:rPr lang="vi-VN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Trình </a:t>
            </a:r>
            <a:r>
              <a:rPr lang="en-US" sz="2000" dirty="0" err="1">
                <a:solidFill>
                  <a:srgbClr val="000000"/>
                </a:solidFill>
                <a:latin typeface="Trebuchet MS"/>
                <a:cs typeface="Trebuchet MS"/>
              </a:rPr>
              <a:t>CommuniCare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 Advantage </a:t>
            </a:r>
            <a:r>
              <a:rPr lang="vi-VN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1-800-244-7766</a:t>
            </a:r>
          </a:p>
          <a:p>
            <a:pPr lvl="1">
              <a:lnSpc>
                <a:spcPct val="130000"/>
              </a:lnSpc>
            </a:pPr>
            <a:r>
              <a:rPr lang="vi-V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vi-VN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 Cal MediConnect	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1-800-327-0502</a:t>
            </a:r>
          </a:p>
          <a:p>
            <a:pPr lvl="1">
              <a:lnSpc>
                <a:spcPct val="130000"/>
              </a:lnSpc>
            </a:pPr>
            <a:r>
              <a:rPr lang="vi-V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Molina </a:t>
            </a:r>
            <a:r>
              <a:rPr lang="vi-VN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Dual Options		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1-888-665-4621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Kaiser Permanente			</a:t>
            </a: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               1-800-464-4000</a:t>
            </a:r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0838" lvl="1" indent="0">
              <a:lnSpc>
                <a:spcPct val="130000"/>
              </a:lnSpc>
              <a:buNone/>
            </a:pPr>
            <a:r>
              <a:rPr lang="vi-VN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24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6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Nơi Cần Gọi Đến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86" y="2150535"/>
            <a:ext cx="8309164" cy="2789890"/>
          </a:xfrm>
        </p:spPr>
        <p:txBody>
          <a:bodyPr>
            <a:normAutofit/>
          </a:bodyPr>
          <a:lstStyle/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có khiếu nại, hãy gọi cho chương trình sức khỏe của quý vị. 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cần thêm trợ giúp quý vị có thể gọi đến:</a:t>
            </a:r>
            <a:endParaRPr lang="vi-VN" sz="2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25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55470"/>
              </p:ext>
            </p:extLst>
          </p:nvPr>
        </p:nvGraphicFramePr>
        <p:xfrm>
          <a:off x="668776" y="3989600"/>
          <a:ext cx="7928770" cy="1771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7424"/>
                <a:gridCol w="2171346"/>
              </a:tblGrid>
              <a:tr h="507541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vi-VN" sz="2000" b="0" i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Chương Trình Thanh Tra Viên Cal MediConnect </a:t>
                      </a:r>
                      <a:endParaRPr lang="vi-VN" sz="2000" b="0" i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0" i="0" noProof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(855) 501-3077</a:t>
                      </a:r>
                      <a:endParaRPr lang="vi-VN" sz="2000" b="0" i="0" noProof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7398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vi-VN" sz="2000" b="0" i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Thanh Tra Viên Chăm Sóc Có Quản Lý Medi-Cal</a:t>
                      </a:r>
                      <a:endParaRPr lang="vi-VN" sz="2000" b="0" i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vi-VN" sz="2000" b="0" i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(888) 452-8609</a:t>
                      </a:r>
                      <a:endParaRPr lang="vi-VN" sz="2000" b="0" i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6482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vi-VN" sz="2000" b="0" i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Văn Phòng Bênh Vực Quyền Lợi Bệnh Nhân </a:t>
                      </a:r>
                      <a:endParaRPr lang="vi-VN" sz="2000" b="0" i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0" i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(866) 466-8900</a:t>
                      </a:r>
                      <a:endParaRPr lang="vi-VN" sz="2000" b="0" i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7089C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9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Thanh Tra Viên Cal MediConnect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913466"/>
            <a:ext cx="7992533" cy="4442883"/>
          </a:xfrm>
        </p:spPr>
        <p:txBody>
          <a:bodyPr>
            <a:normAutofit/>
          </a:bodyPr>
          <a:lstStyle/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tham gia chương trình sức khỏe Cal MediConnect quý vị có thể gọi cho Thanh Tra Viên</a:t>
            </a:r>
          </a:p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Thanh Tra Viên có thể trợ giúp quý vị trong việc nộp kháng cáo và khiếu nại </a:t>
            </a:r>
          </a:p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endParaRPr lang="vi-VN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>
              <a:lnSpc>
                <a:spcPct val="120000"/>
              </a:lnSpc>
              <a:spcBef>
                <a:spcPts val="2000"/>
              </a:spcBef>
              <a:buNone/>
            </a:pPr>
            <a:r>
              <a:rPr lang="vi-VN" sz="26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(855) 501-3077</a:t>
            </a:r>
          </a:p>
          <a:p>
            <a:pPr marL="347472" indent="-347472" algn="l" defTabSz="914400">
              <a:lnSpc>
                <a:spcPct val="14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endParaRPr lang="vi-VN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26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Nguồn Lực Bổ Sung</a:t>
            </a:r>
            <a:endParaRPr lang="vi-VN" sz="48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473421" cy="3931920"/>
          </a:xfrm>
        </p:spPr>
        <p:txBody>
          <a:bodyPr>
            <a:normAutofit/>
          </a:bodyPr>
          <a:lstStyle/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Cố Vấn và Hỗ Trợ Bảo Hiểm Y Tế (</a:t>
            </a:r>
            <a:r>
              <a:rPr lang="en-US" sz="2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Health Insurance Counseling and Advocacy Program, </a:t>
            </a:r>
            <a:r>
              <a:rPr lang="vi-VN" sz="2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HICAP)</a:t>
            </a:r>
          </a:p>
          <a:p>
            <a:pPr lvl="1"/>
            <a:r>
              <a:rPr lang="vi-VN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Gọi đến HICAP để giúp quý vị đưa ra quyết định đúng đắn			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858-565-8772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Email </a:t>
            </a:r>
            <a:r>
              <a:rPr lang="vi-VN" sz="2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info@calduals.org</a:t>
            </a:r>
            <a:endParaRPr lang="vi-VN" sz="2800" b="0" i="0" dirty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3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7" y="4738512"/>
            <a:ext cx="1408113" cy="1371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27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72490"/>
            <a:ext cx="3566160" cy="832503"/>
          </a:xfrm>
          <a:solidFill>
            <a:srgbClr val="B5C1DF"/>
          </a:solidFill>
          <a:ln>
            <a:solidFill>
              <a:srgbClr val="3C5BB3"/>
            </a:solidFill>
          </a:ln>
        </p:spPr>
        <p:txBody>
          <a:bodyPr/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vi-VN" sz="36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Medicare</a:t>
            </a:r>
            <a:endParaRPr lang="vi-VN" sz="36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3091636"/>
            <a:ext cx="3566160" cy="2983726"/>
          </a:xfrm>
        </p:spPr>
        <p:txBody>
          <a:bodyPr/>
          <a:lstStyle/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Bác sĩ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Bệnh viện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Thuốc kê toa</a:t>
            </a:r>
            <a:endParaRPr lang="vi-VN" sz="20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72490"/>
            <a:ext cx="3566160" cy="832503"/>
          </a:xfrm>
          <a:solidFill>
            <a:srgbClr val="B5C1DF"/>
          </a:solidFill>
          <a:ln>
            <a:solidFill>
              <a:srgbClr val="3C5BB3"/>
            </a:solidFill>
          </a:ln>
        </p:spPr>
        <p:txBody>
          <a:bodyPr/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vi-VN" sz="36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Medi-Cal</a:t>
            </a:r>
            <a:endParaRPr lang="vi-VN" sz="36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+mj-lt"/>
                <a:ea typeface="+mn-ea"/>
                <a:cs typeface="Arial"/>
              </a:rPr>
              <a:t>3</a:t>
            </a:fld>
            <a:endParaRPr lang="en-US" sz="1200" b="0" i="0" dirty="0">
              <a:solidFill>
                <a:srgbClr val="000000"/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373" y="244158"/>
            <a:ext cx="8608540" cy="133985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Medicare và Medi-Cal Hiện Nay</a:t>
            </a:r>
            <a:endParaRPr lang="vi-VN" sz="4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952999" y="2882900"/>
            <a:ext cx="3910913" cy="3473450"/>
          </a:xfrm>
        </p:spPr>
        <p:txBody>
          <a:bodyPr>
            <a:normAutofit fontScale="92500" lnSpcReduction="10000"/>
          </a:bodyPr>
          <a:lstStyle/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Dịch vụ và hỗ trợ dài hạn</a:t>
            </a:r>
          </a:p>
          <a:p>
            <a:pPr lvl="1"/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MSSP: Chương Trình Dịch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Vụ Đa Mục Đích dành cho Người Cao Niên </a:t>
            </a:r>
          </a:p>
          <a:p>
            <a:pPr lvl="1"/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IHSS: Dịch Vụ Hỗ Trợ Tại Gia </a:t>
            </a:r>
          </a:p>
          <a:p>
            <a:pPr lvl="1"/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CBAS: Dịch Vụ Cộng Đồng dành cho Người Trưởng Thành </a:t>
            </a:r>
          </a:p>
          <a:p>
            <a:pPr lvl="1"/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Viện dưỡng lão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Thiết bị y tế lâu bền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Chia sẻ chi phí Medicare </a:t>
            </a:r>
            <a:endParaRPr lang="vi-VN" sz="20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72490"/>
            <a:ext cx="3566160" cy="832503"/>
          </a:xfrm>
          <a:solidFill>
            <a:srgbClr val="B5C1DF"/>
          </a:solidFill>
          <a:ln>
            <a:solidFill>
              <a:srgbClr val="3C5BB3"/>
            </a:solidFill>
          </a:ln>
        </p:spPr>
        <p:txBody>
          <a:bodyPr/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vi-VN" sz="34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 MediConnect</a:t>
            </a:r>
            <a:endParaRPr lang="vi-VN" sz="34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5341261"/>
            <a:ext cx="3566160" cy="490786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2000"/>
              </a:spcBef>
              <a:buNone/>
            </a:pPr>
            <a:r>
              <a:rPr lang="vi-VN" sz="2000" b="1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Tùy chọn</a:t>
            </a:r>
            <a:endParaRPr lang="vi-VN" sz="2000" b="1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077" y="1772490"/>
            <a:ext cx="3758313" cy="1208866"/>
          </a:xfrm>
          <a:solidFill>
            <a:srgbClr val="B5C1DF"/>
          </a:solidFill>
          <a:ln>
            <a:solidFill>
              <a:srgbClr val="3C5BB3"/>
            </a:solidFill>
          </a:ln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vi-VN" sz="3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Medi-Cal 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19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Dịch Vụ Và Hỗ Trợ 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19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Dài Hạn Có Quản Lý (MLTSS)</a:t>
            </a:r>
            <a:endParaRPr lang="vi-VN" sz="19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4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3354" y="244158"/>
            <a:ext cx="8273037" cy="133985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48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Sáng Kiến Chăm Sóc Phối Hợp: Hai Phần</a:t>
            </a:r>
            <a:endParaRPr lang="vi-VN" sz="48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6005319"/>
            <a:ext cx="3566160" cy="528806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1400"/>
              </a:spcBef>
              <a:buNone/>
            </a:pPr>
            <a:r>
              <a:rPr lang="vi-VN" sz="18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Bắt buộc</a:t>
            </a:r>
            <a:endParaRPr lang="vi-VN" sz="1800" b="1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32301" y="2761970"/>
            <a:ext cx="3558699" cy="971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95000"/>
              </a:lnSpc>
              <a:buNone/>
            </a:pPr>
            <a:r>
              <a:rPr lang="vi-VN" sz="1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Đối tượng: hầu hết những người hưởng cả phúc lợi của Medicare (phần A và B) và toàn bộ phúc </a:t>
            </a:r>
            <a:r>
              <a:rPr lang="en-US" sz="1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1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lợi Medi-Cal</a:t>
            </a:r>
            <a:endParaRPr lang="vi-VN" sz="1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945539" y="3085081"/>
            <a:ext cx="3750851" cy="1477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Đối tượng: những người chỉ thụ hưởng Medi-Cal và những người tham gia Medicare và Medi-Cal nhưng chọn không tham gia </a:t>
            </a:r>
            <a:r>
              <a:rPr lang="en-US" sz="1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18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 MediConnect</a:t>
            </a:r>
            <a:endParaRPr lang="vi-VN" sz="18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medi-cal-c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72" y="4010778"/>
            <a:ext cx="2146176" cy="120722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Picture 15" descr="medi-cal-car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7" y="4669119"/>
            <a:ext cx="2375467" cy="1336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 descr="ur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" y="3948002"/>
            <a:ext cx="175295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9400" y="258909"/>
            <a:ext cx="3556000" cy="1334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vi-VN" sz="1200" b="0" i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5</a:t>
            </a:fld>
            <a:endParaRPr lang="vi-VN" sz="1200" b="0" i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01310" y="557410"/>
            <a:ext cx="3723566" cy="8325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vi-VN" sz="3600" b="0" i="0" spc="-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 MediConnect</a:t>
            </a:r>
            <a:endParaRPr lang="vi-VN" sz="3600" b="0" i="0" spc="-2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099" y="1827724"/>
            <a:ext cx="3416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vi-VN" sz="2000" b="1" i="0" spc="-1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Đối tượng: </a:t>
            </a:r>
            <a:r>
              <a:rPr lang="vi-VN" sz="2000" b="0" i="0" spc="-1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tham gia cả Medicare (phần A và B &amp; D) và toàn bộ phúc lợi Medi-Cal</a:t>
            </a:r>
          </a:p>
          <a:p>
            <a:pPr marL="347472" indent="-347472" algn="l" defTabSz="914400">
              <a:lnSpc>
                <a:spcPct val="90000"/>
              </a:lnSpc>
              <a:buFont typeface="Arial"/>
              <a:buChar char="•"/>
            </a:pPr>
            <a:endParaRPr lang="vi-VN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algn="l" defTabSz="914400">
              <a:buClr>
                <a:srgbClr val="000000"/>
              </a:buClr>
              <a:buFont typeface="Arial"/>
              <a:buChar char="•"/>
            </a:pPr>
            <a:r>
              <a:rPr lang="vi-VN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Tùy chọn</a:t>
            </a: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0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4190999" y="258909"/>
            <a:ext cx="4411133" cy="6097441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Các dịch vụ Medicare (phần A, </a:t>
            </a:r>
            <a:r>
              <a:rPr lang="en-US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&amp; D) và Medi-Cal ban đầu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Một số dành cho tất cả nhu cầu chăm sóc sức khỏe của quý vị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Phúc lợi nhãn khoa: một lần khám mắt định kỳ mỗi năm và khoản đồng thanh toán $100 cho kính mắt/kính áp tròng mỗi hai năm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Phúc lợi đưa đón: 30 chuyến đi một chiều mỗi năm ngoài phúc lợi đưa đón hiện tại 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Phối Hợp Chăm Sóc </a:t>
            </a:r>
          </a:p>
          <a:p>
            <a:pPr marL="347472" indent="-347472" algn="l" defTabSz="914400"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Gọi đến chương trình sức khỏe để biết liệu nhà cung cấp của quý vị có làm việc với chương trình này không</a:t>
            </a:r>
            <a:endParaRPr lang="vi-VN" sz="20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edi-cal-c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7" y="5105399"/>
            <a:ext cx="1969239" cy="110769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7" y="3492499"/>
            <a:ext cx="2033565" cy="14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6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34262" y="220133"/>
            <a:ext cx="8689604" cy="1354667"/>
          </a:xfrm>
          <a:prstGeom prst="rect">
            <a:avLst/>
          </a:prstGeom>
          <a:solidFill>
            <a:srgbClr val="C6D0EC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vi-VN" sz="44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 MediConnect 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44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Phối Hợp Chăm Sóc</a:t>
            </a:r>
            <a:endParaRPr lang="vi-VN" sz="44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6" descr="25377_PCMH_Diagram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05" r="-23305"/>
          <a:stretch>
            <a:fillRect/>
          </a:stretch>
        </p:blipFill>
        <p:spPr>
          <a:xfrm>
            <a:off x="1370138" y="2133600"/>
            <a:ext cx="6098785" cy="3459846"/>
          </a:xfrm>
        </p:spPr>
      </p:pic>
    </p:spTree>
    <p:extLst>
      <p:ext uri="{BB962C8B-B14F-4D97-AF65-F5344CB8AC3E}">
        <p14:creationId xmlns:p14="http://schemas.microsoft.com/office/powerpoint/2010/main" val="39070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7089CF">
                    <a:lumMod val="60000"/>
                  </a:srgbClr>
                </a:solidFill>
                <a:latin typeface="Calisto MT"/>
                <a:ea typeface="+mn-ea"/>
                <a:cs typeface="+mn-cs"/>
              </a:rPr>
              <a:t>7</a:t>
            </a:fld>
            <a:endParaRPr lang="en-US" sz="1200" b="0" i="0">
              <a:solidFill>
                <a:srgbClr val="7089CF">
                  <a:lumMod val="60000"/>
                </a:srgbClr>
              </a:solidFill>
              <a:latin typeface="Calisto MT"/>
              <a:ea typeface="+mn-ea"/>
              <a:cs typeface="+mn-cs"/>
            </a:endParaRPr>
          </a:p>
        </p:txBody>
      </p:sp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16" y="1234658"/>
            <a:ext cx="2313907" cy="1676402"/>
          </a:xfrm>
          <a:prstGeom prst="rect">
            <a:avLst/>
          </a:prstGeom>
        </p:spPr>
      </p:pic>
      <p:pic>
        <p:nvPicPr>
          <p:cNvPr id="4" name="Picture 3" descr="medi-cal-car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7" y="1397097"/>
            <a:ext cx="2375467" cy="13362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Plus 4"/>
          <p:cNvSpPr/>
          <p:nvPr/>
        </p:nvSpPr>
        <p:spPr>
          <a:xfrm>
            <a:off x="4216913" y="1395344"/>
            <a:ext cx="822960" cy="822960"/>
          </a:xfrm>
          <a:prstGeom prst="mathPlus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22522" y="2654299"/>
            <a:ext cx="617778" cy="762001"/>
          </a:xfrm>
          <a:prstGeom prst="down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023" y="3402453"/>
            <a:ext cx="6131946" cy="9282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buNone/>
            </a:pPr>
            <a:r>
              <a:rPr lang="vi-VN" sz="20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Quý vị có thể kết hợp Medicare A, B &amp; D với các phúc lợi Medi-Cal thành chương trình Cal MediConnect</a:t>
            </a:r>
            <a:endParaRPr lang="vi-VN" sz="20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1152" y="4873802"/>
            <a:ext cx="2860433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</a:t>
            </a:r>
            <a:r>
              <a:rPr lang="en-US" dirty="0" err="1">
                <a:latin typeface="Arial"/>
                <a:cs typeface="Arial"/>
              </a:rPr>
              <a:t>CommuniCare</a:t>
            </a:r>
            <a:r>
              <a:rPr lang="en-US" dirty="0">
                <a:latin typeface="Arial"/>
                <a:cs typeface="Arial"/>
              </a:rPr>
              <a:t> Advantage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73" y="4870805"/>
            <a:ext cx="2483226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Care 1</a:t>
            </a:r>
            <a:r>
              <a:rPr lang="vi-VN" sz="1800" b="0" i="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 Cal MediConnect</a:t>
            </a:r>
            <a:endParaRPr lang="vi-VN" sz="18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5392" y="5653257"/>
            <a:ext cx="2451521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Chương Trình Health Net Cal MediConnect</a:t>
            </a:r>
            <a:endParaRPr lang="vi-VN" sz="18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236" y="5653257"/>
            <a:ext cx="22225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089CF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vi-VN" sz="1800" b="0" i="0" dirty="0" smtClean="0">
                <a:latin typeface="Arial" pitchFamily="34" charset="0"/>
                <a:cs typeface="Arial" pitchFamily="34" charset="0"/>
              </a:rPr>
              <a:t>Molina Dual Options</a:t>
            </a:r>
            <a:endParaRPr lang="vi-VN" sz="18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95800" y="4267200"/>
            <a:ext cx="317500" cy="371264"/>
          </a:xfrm>
          <a:prstGeom prst="down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234262" y="220134"/>
            <a:ext cx="8689604" cy="1014524"/>
          </a:xfrm>
          <a:prstGeom prst="rect">
            <a:avLst/>
          </a:prstGeom>
          <a:solidFill>
            <a:srgbClr val="C6D0EC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vi-VN" sz="32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tham gia Medicare và Medi-Cal</a:t>
            </a:r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vi-VN" sz="3200" b="1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Tùy chọn 1: </a:t>
            </a:r>
            <a:r>
              <a:rPr lang="vi-VN" sz="3200" b="0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Chọn Cal MediConnect</a:t>
            </a:r>
            <a:endParaRPr lang="vi-VN" sz="3200" b="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8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56305140"/>
              </p:ext>
            </p:extLst>
          </p:nvPr>
        </p:nvGraphicFramePr>
        <p:xfrm>
          <a:off x="1608412" y="1929677"/>
          <a:ext cx="6350244" cy="401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7888" y="244158"/>
            <a:ext cx="7721667" cy="1339850"/>
          </a:xfrm>
        </p:spPr>
        <p:txBody>
          <a:bodyPr>
            <a:no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Chương Trình Cal MediConnect</a:t>
            </a:r>
            <a:endParaRPr lang="vi-VN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8" y="244158"/>
            <a:ext cx="8592065" cy="1339850"/>
          </a:xfrm>
        </p:spPr>
        <p:txBody>
          <a:bodyPr>
            <a:no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vi-VN" sz="3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 MediConnect </a:t>
            </a:r>
            <a:br>
              <a:rPr lang="vi-VN" sz="3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36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 Phí và Các Khoản Đồng Thanh Toán</a:t>
            </a:r>
            <a:endParaRPr lang="vi-VN" sz="3600" b="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68501"/>
            <a:ext cx="7345363" cy="3931920"/>
          </a:xfrm>
        </p:spPr>
        <p:txBody>
          <a:bodyPr>
            <a:normAutofit fontScale="92500" lnSpcReduction="20000"/>
          </a:bodyPr>
          <a:lstStyle/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Không có chi phí bổ sung liên quan đến việc tham gia chương trình Cal MediConnect.</a:t>
            </a:r>
          </a:p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Kiểm tra với chương trình Cal MediConnect về các chi phí liên quan đến Medicare Phần D và nhằm đảm bảo thuốc của quý vị được bao trả.</a:t>
            </a:r>
          </a:p>
          <a:p>
            <a:pPr marL="347472" indent="-347472" algn="l" defTabSz="914400">
              <a:lnSpc>
                <a:spcPct val="13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vi-VN" sz="24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Các khoản đồng thanh toán sẽ giống như hiện tại.</a:t>
            </a:r>
          </a:p>
          <a:p>
            <a:pPr lvl="1">
              <a:lnSpc>
                <a:spcPct val="130000"/>
              </a:lnSpc>
            </a:pPr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 quý vị tham gia Medi-Medi, nhà cung cấp của quý vị sẽ không gửi hóa đơn cho quý vị và khoản này sẽ không thay đổi theo Cal MediConnect.</a:t>
            </a:r>
          </a:p>
          <a:p>
            <a:pPr marL="347472" indent="-347472" algn="l" defTabSz="914400">
              <a:lnSpc>
                <a:spcPct val="120000"/>
              </a:lnSpc>
              <a:spcBef>
                <a:spcPts val="2000"/>
              </a:spcBef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endParaRPr lang="vi-VN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</a:pPr>
            <a:fld id="{CFE4BAC9-6D41-4691-9299-18EF07EF0177}" type="slidenum">
              <a:rPr lang="en-US" sz="1200" b="0" i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9</a:t>
            </a:fld>
            <a:endParaRPr lang="en-US" sz="1200" b="0" i="0">
              <a:solidFill>
                <a:srgbClr val="000000"/>
              </a:solidFill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ustom 7">
      <a:dk1>
        <a:sysClr val="windowText" lastClr="000000"/>
      </a:dk1>
      <a:lt1>
        <a:sysClr val="window" lastClr="FFFFFF"/>
      </a:lt1>
      <a:dk2>
        <a:srgbClr val="000080"/>
      </a:dk2>
      <a:lt2>
        <a:srgbClr val="7089CF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16734</TotalTime>
  <Words>1155</Words>
  <Application>Microsoft Office PowerPoint</Application>
  <PresentationFormat>On-screen Show (4:3)</PresentationFormat>
  <Paragraphs>217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Capital</vt:lpstr>
      <vt:lpstr>Sáng Kiến Chăm  Sóc Phối Hợp  của California</vt:lpstr>
      <vt:lpstr>Medicare và Medi-Cal Hiện Nay</vt:lpstr>
      <vt:lpstr>Medicare và Medi-Cal Hiện Nay</vt:lpstr>
      <vt:lpstr>Sáng Kiến Chăm Sóc Phối Hợp: Hai Phần</vt:lpstr>
      <vt:lpstr>PowerPoint Presentation</vt:lpstr>
      <vt:lpstr>PowerPoint Presentation</vt:lpstr>
      <vt:lpstr>PowerPoint Presentation</vt:lpstr>
      <vt:lpstr>Chương Trình Cal MediConnect</vt:lpstr>
      <vt:lpstr>Cal MediConnect  Chi Phí và Các Khoản Đồng Thanh Toán</vt:lpstr>
      <vt:lpstr>PowerPoint Presentation</vt:lpstr>
      <vt:lpstr>PowerPoint Presentation</vt:lpstr>
      <vt:lpstr>PowerPoint Presentation</vt:lpstr>
      <vt:lpstr>Chương Trình Medi-Cal</vt:lpstr>
      <vt:lpstr>PowerPoint Presentation</vt:lpstr>
      <vt:lpstr>Chương Trình PACE</vt:lpstr>
      <vt:lpstr>Thời Gian Nhận Thông Báo</vt:lpstr>
      <vt:lpstr>Tìm Phong Bì Màu Xanh</vt:lpstr>
      <vt:lpstr>Thông Báo Cal MediConnect</vt:lpstr>
      <vt:lpstr>Sách Hướng Dẫn Cal MediConnect</vt:lpstr>
      <vt:lpstr>MLTSS</vt:lpstr>
      <vt:lpstr>Gọi Đến Các Tùy Chọn Chăm Sóc Sức Khỏe</vt:lpstr>
      <vt:lpstr>Sử dụng Mẫu Lựa Chọn để Chọn Chương Trình quý vị Muốn</vt:lpstr>
      <vt:lpstr>PowerPoint Presentation</vt:lpstr>
      <vt:lpstr>Yêu Cầu Chương Trình  Sức Khỏe Trợ Giúp</vt:lpstr>
      <vt:lpstr>Nơi Cần Gọi Đến</vt:lpstr>
      <vt:lpstr>Chương Trình Thanh Tra Viên Cal MediConnect</vt:lpstr>
      <vt:lpstr>Nguồn Lực Bổ 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California’s Coordinated Care Initiative</dc:title>
  <dc:creator>Emma Daugherty</dc:creator>
  <cp:lastModifiedBy>Kim Huynh</cp:lastModifiedBy>
  <cp:revision>322</cp:revision>
  <cp:lastPrinted>2014-06-06T01:15:43Z</cp:lastPrinted>
  <dcterms:created xsi:type="dcterms:W3CDTF">2013-08-01T17:22:04Z</dcterms:created>
  <dcterms:modified xsi:type="dcterms:W3CDTF">2014-06-16T22:14:38Z</dcterms:modified>
</cp:coreProperties>
</file>